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94" r:id="rId3"/>
    <p:sldId id="410" r:id="rId4"/>
    <p:sldId id="411" r:id="rId5"/>
    <p:sldId id="414" r:id="rId6"/>
    <p:sldId id="408" r:id="rId7"/>
    <p:sldId id="415" r:id="rId8"/>
    <p:sldId id="416" r:id="rId9"/>
    <p:sldId id="417" r:id="rId10"/>
    <p:sldId id="418" r:id="rId11"/>
    <p:sldId id="402" r:id="rId12"/>
    <p:sldId id="419" r:id="rId13"/>
    <p:sldId id="397" r:id="rId14"/>
    <p:sldId id="395" r:id="rId15"/>
    <p:sldId id="412" r:id="rId16"/>
    <p:sldId id="413" r:id="rId17"/>
    <p:sldId id="396" r:id="rId18"/>
    <p:sldId id="403" r:id="rId19"/>
    <p:sldId id="398" r:id="rId20"/>
    <p:sldId id="400" r:id="rId21"/>
    <p:sldId id="420" r:id="rId22"/>
    <p:sldId id="4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2" autoAdjust="0"/>
    <p:restoredTop sz="70035" autoAdjust="0"/>
  </p:normalViewPr>
  <p:slideViewPr>
    <p:cSldViewPr snapToGrid="0">
      <p:cViewPr varScale="1">
        <p:scale>
          <a:sx n="81" d="100"/>
          <a:sy n="81" d="100"/>
        </p:scale>
        <p:origin x="18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3D583-EF3E-41C5-B2B3-91A24207327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E8638-E528-47B7-96D2-A5BD2A523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99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5AD4B-0BD4-4F70-BC99-D28D3D4CD5F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66428-7E8D-43C6-8845-8553610CE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8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Among the two projects, I chose the Facial Retargeting project.</a:t>
            </a:r>
          </a:p>
          <a:p>
            <a:r>
              <a:rPr lang="en-US" altLang="ko-KR" dirty="0" smtClean="0"/>
              <a:t>The goal</a:t>
            </a:r>
            <a:r>
              <a:rPr lang="en-US" altLang="ko-KR" baseline="0" dirty="0" smtClean="0"/>
              <a:t> of this project is to retarget the facial animation of the source character to the target character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3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Using the source ROE data, build the basis matrix and invert it.</a:t>
            </a:r>
          </a:p>
          <a:p>
            <a:r>
              <a:rPr lang="en-US" altLang="ko-KR" dirty="0" smtClean="0"/>
              <a:t>Then</a:t>
            </a:r>
            <a:r>
              <a:rPr lang="en-US" altLang="ko-KR" baseline="0" dirty="0" smtClean="0"/>
              <a:t> dot product of </a:t>
            </a:r>
            <a:r>
              <a:rPr lang="en-US" altLang="ko-KR" baseline="0" dirty="0" err="1" smtClean="0"/>
              <a:t>inverseBasis</a:t>
            </a:r>
            <a:r>
              <a:rPr lang="en-US" altLang="ko-KR" baseline="0" dirty="0" smtClean="0"/>
              <a:t> matrix and target ROE data is performed and put it into the weight matrix.</a:t>
            </a:r>
            <a:endParaRPr lang="en-US" altLang="ko-KR" dirty="0" smtClean="0"/>
          </a:p>
          <a:p>
            <a:r>
              <a:rPr lang="en-US" altLang="ko-KR" dirty="0" smtClean="0"/>
              <a:t>Dot product of source animation data and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weight matrix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In</a:t>
            </a:r>
            <a:r>
              <a:rPr lang="en-US" altLang="ko-KR" baseline="0" dirty="0" smtClean="0"/>
              <a:t> this paper, the RBF equation is like this.</a:t>
            </a:r>
          </a:p>
          <a:p>
            <a:r>
              <a:rPr lang="en-US" altLang="ko-KR" baseline="0" dirty="0" smtClean="0"/>
              <a:t>They used the hardy multi-quadrics for basis function like the right side equation.</a:t>
            </a:r>
          </a:p>
          <a:p>
            <a:r>
              <a:rPr lang="en-US" altLang="ko-KR" dirty="0" smtClean="0"/>
              <a:t>This network is trained np times with source</a:t>
            </a:r>
            <a:r>
              <a:rPr lang="en-US" altLang="ko-KR" baseline="0" dirty="0" smtClean="0"/>
              <a:t> weight values, and target control vector values.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implementation consists of five processes.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FRRBlendExport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FRRCVExport</a:t>
            </a:r>
            <a:r>
              <a:rPr lang="en-US" altLang="ko-KR" dirty="0" smtClean="0"/>
              <a:t>, required data are generated.</a:t>
            </a:r>
          </a:p>
          <a:p>
            <a:r>
              <a:rPr lang="en-US" altLang="ko-KR" dirty="0" smtClean="0"/>
              <a:t>Then with these data, the</a:t>
            </a:r>
            <a:r>
              <a:rPr lang="en-US" altLang="ko-KR" baseline="0" dirty="0" smtClean="0"/>
              <a:t> RBF network is trained and export the final result matrix after RBF interpolation.</a:t>
            </a:r>
          </a:p>
          <a:p>
            <a:r>
              <a:rPr lang="en-US" altLang="ko-KR" baseline="0" dirty="0" smtClean="0"/>
              <a:t>In the last, using final result data and setting the </a:t>
            </a:r>
            <a:r>
              <a:rPr lang="en-US" altLang="ko-KR" baseline="0" dirty="0" err="1" smtClean="0"/>
              <a:t>keyframe</a:t>
            </a:r>
            <a:r>
              <a:rPr lang="en-US" altLang="ko-KR" baseline="0" dirty="0" smtClean="0"/>
              <a:t>, the target animation is made.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30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Let’s see</a:t>
            </a:r>
            <a:r>
              <a:rPr lang="en-US" altLang="ko-KR" baseline="0" dirty="0" smtClean="0"/>
              <a:t> the results.</a:t>
            </a:r>
          </a:p>
          <a:p>
            <a:r>
              <a:rPr lang="en-US" altLang="ko-KR" baseline="0" dirty="0" smtClean="0"/>
              <a:t>This slide shows the Koko’s result animation from the human animation.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3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Also,</a:t>
            </a:r>
            <a:r>
              <a:rPr lang="en-US" altLang="ko-KR" baseline="0" dirty="0" smtClean="0"/>
              <a:t> I apply the human animation to another character squirrely.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26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is the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9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 the process of </a:t>
            </a:r>
          </a:p>
          <a:p>
            <a:r>
              <a:rPr lang="ko-KR" altLang="en-US" dirty="0" smtClean="0"/>
              <a:t>해당 모델에서 </a:t>
            </a:r>
            <a:r>
              <a:rPr lang="en-US" altLang="ko-KR" dirty="0" smtClean="0"/>
              <a:t>source</a:t>
            </a:r>
            <a:r>
              <a:rPr lang="ko-KR" altLang="en-US" dirty="0" smtClean="0"/>
              <a:t>에 대응되는 표정을 만들 수 없는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비슷하게 만들기 위해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9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First step is exporting source animation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73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Exporting source ROE is same as the</a:t>
            </a:r>
            <a:r>
              <a:rPr lang="en-US" altLang="ko-KR" baseline="0" dirty="0" smtClean="0"/>
              <a:t> previous process.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58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 this stage,</a:t>
            </a:r>
            <a:r>
              <a:rPr lang="en-US" altLang="ko-KR" baseline="0" dirty="0" smtClean="0"/>
              <a:t> the target ROE list is computed for making pairs</a:t>
            </a:r>
            <a:endParaRPr lang="en-US" altLang="ko-KR" dirty="0" smtClean="0"/>
          </a:p>
          <a:p>
            <a:r>
              <a:rPr lang="en-US" altLang="ko-KR" dirty="0" smtClean="0"/>
              <a:t>By using control vector</a:t>
            </a:r>
            <a:r>
              <a:rPr lang="en-US" altLang="ko-KR" baseline="0" dirty="0" smtClean="0"/>
              <a:t> list data, the attributes of transform are obtained and written to the target ROE file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2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Using the source ROE data, build the basis matrix and invert it.</a:t>
            </a:r>
          </a:p>
          <a:p>
            <a:r>
              <a:rPr lang="en-US" altLang="ko-KR" dirty="0" smtClean="0"/>
              <a:t>Then</a:t>
            </a:r>
            <a:r>
              <a:rPr lang="en-US" altLang="ko-KR" baseline="0" dirty="0" smtClean="0"/>
              <a:t> dot product of </a:t>
            </a:r>
            <a:r>
              <a:rPr lang="en-US" altLang="ko-KR" baseline="0" dirty="0" err="1" smtClean="0"/>
              <a:t>inverseBasis</a:t>
            </a:r>
            <a:r>
              <a:rPr lang="en-US" altLang="ko-KR" baseline="0" dirty="0" smtClean="0"/>
              <a:t> matrix and target ROE data is performed and put it into the weight matrix.</a:t>
            </a:r>
            <a:endParaRPr lang="en-US" altLang="ko-KR" dirty="0" smtClean="0"/>
          </a:p>
          <a:p>
            <a:r>
              <a:rPr lang="en-US" altLang="ko-KR" dirty="0" smtClean="0"/>
              <a:t>Dot product of source animation data and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weight matrix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2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For that, I</a:t>
            </a:r>
            <a:r>
              <a:rPr lang="en-US" altLang="ko-KR" baseline="0" dirty="0" smtClean="0"/>
              <a:t> have implemented some parts of the paper “Characteristic facial retargeting”.</a:t>
            </a:r>
          </a:p>
          <a:p>
            <a:r>
              <a:rPr lang="en-US" altLang="ko-KR" baseline="0" dirty="0" smtClean="0"/>
              <a:t>In this project,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7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For retargeting, they used the</a:t>
            </a:r>
            <a:r>
              <a:rPr lang="en-US" altLang="ko-KR" baseline="0" dirty="0" smtClean="0"/>
              <a:t> pairs of semantically identical face expressions between the source and target models.</a:t>
            </a:r>
          </a:p>
          <a:p>
            <a:r>
              <a:rPr lang="en-US" altLang="ko-KR" baseline="0" dirty="0" smtClean="0"/>
              <a:t>This process is done manually and source and target ROE size must be same.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6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With these</a:t>
            </a:r>
            <a:r>
              <a:rPr lang="en-US" altLang="ko-KR" baseline="0" dirty="0" smtClean="0"/>
              <a:t> ROE data and source animation data, the target animation is made.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7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In training</a:t>
            </a:r>
            <a:r>
              <a:rPr lang="en-US" altLang="ko-KR" baseline="0" dirty="0" smtClean="0"/>
              <a:t> the model, they use the RBF method to</a:t>
            </a:r>
            <a:r>
              <a:rPr lang="en-US" altLang="ko-KR" baseline="0" dirty="0" smtClean="0"/>
              <a:t> learn the best weight values between source and target data pairs.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implementation consists of five processes.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1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First</a:t>
            </a:r>
            <a:r>
              <a:rPr lang="en-US" altLang="ko-KR" smtClean="0"/>
              <a:t>,</a:t>
            </a:r>
            <a:r>
              <a:rPr lang="en-US" altLang="ko-KR" baseline="0" smtClean="0"/>
              <a:t> in </a:t>
            </a:r>
            <a:r>
              <a:rPr lang="en-US" altLang="ko-KR" dirty="0" err="1" smtClean="0"/>
              <a:t>FRRBlendExport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FRRCVExport</a:t>
            </a:r>
            <a:r>
              <a:rPr lang="en-US" altLang="ko-KR" dirty="0" smtClean="0"/>
              <a:t>, source</a:t>
            </a:r>
            <a:r>
              <a:rPr lang="en-US" altLang="ko-KR" baseline="0" dirty="0" smtClean="0"/>
              <a:t> animation data and source ROE data </a:t>
            </a:r>
            <a:r>
              <a:rPr lang="en-US" altLang="ko-KR" dirty="0" smtClean="0"/>
              <a:t>are generated.</a:t>
            </a: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Get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blendshape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weights at each frames and write down each weight value on the source animation file</a:t>
            </a: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ko-KR" dirty="0" smtClean="0"/>
              <a:t>Exporting source ROE is same as the</a:t>
            </a:r>
            <a:r>
              <a:rPr lang="en-US" altLang="ko-KR" baseline="0" dirty="0" smtClean="0"/>
              <a:t> previous process</a:t>
            </a:r>
            <a:endParaRPr lang="en-US" altLang="ko-KR" dirty="0" smtClean="0">
              <a:solidFill>
                <a:srgbClr val="6463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8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 target character, the ROE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4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implementation consists of five processes.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FRRBlendExport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FRRCVExport</a:t>
            </a:r>
            <a:r>
              <a:rPr lang="en-US" altLang="ko-KR" dirty="0" smtClean="0"/>
              <a:t>, required data are generated.</a:t>
            </a:r>
          </a:p>
          <a:p>
            <a:r>
              <a:rPr lang="en-US" altLang="ko-KR" dirty="0" smtClean="0"/>
              <a:t>Then with these data, the</a:t>
            </a:r>
            <a:r>
              <a:rPr lang="en-US" altLang="ko-KR" baseline="0" dirty="0" smtClean="0"/>
              <a:t> RBF network is trained and export the final result matrix after RBF interpolation.</a:t>
            </a:r>
          </a:p>
          <a:p>
            <a:r>
              <a:rPr lang="en-US" altLang="ko-KR" baseline="0" dirty="0" smtClean="0"/>
              <a:t>In the last, using final result data and setting the </a:t>
            </a:r>
            <a:r>
              <a:rPr lang="en-US" altLang="ko-KR" baseline="0" dirty="0" err="1" smtClean="0"/>
              <a:t>keyframe</a:t>
            </a:r>
            <a:r>
              <a:rPr lang="en-US" altLang="ko-KR" baseline="0" dirty="0" smtClean="0"/>
              <a:t>, the target animation is made.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766428-7E8D-43C6-8845-8553610CE8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6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Kép helye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9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Kép helye 7"/>
          <p:cNvSpPr>
            <a:spLocks noGrp="1"/>
          </p:cNvSpPr>
          <p:nvPr>
            <p:ph type="pic" sz="quarter" idx="13"/>
          </p:nvPr>
        </p:nvSpPr>
        <p:spPr>
          <a:xfrm>
            <a:off x="1071830" y="2307412"/>
            <a:ext cx="3632200" cy="2336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7"/>
          <p:cNvSpPr>
            <a:spLocks noGrp="1"/>
          </p:cNvSpPr>
          <p:nvPr>
            <p:ph type="pic" sz="quarter" idx="14"/>
          </p:nvPr>
        </p:nvSpPr>
        <p:spPr>
          <a:xfrm>
            <a:off x="7574230" y="2307412"/>
            <a:ext cx="3632200" cy="2336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2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04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9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Kép helye 7"/>
          <p:cNvSpPr>
            <a:spLocks noGrp="1"/>
          </p:cNvSpPr>
          <p:nvPr>
            <p:ph type="pic" sz="quarter" idx="13"/>
          </p:nvPr>
        </p:nvSpPr>
        <p:spPr>
          <a:xfrm>
            <a:off x="5160963" y="1731963"/>
            <a:ext cx="1889125" cy="3441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5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Kép helye 7"/>
          <p:cNvSpPr>
            <a:spLocks noGrp="1"/>
          </p:cNvSpPr>
          <p:nvPr>
            <p:ph type="pic" sz="quarter" idx="13"/>
          </p:nvPr>
        </p:nvSpPr>
        <p:spPr>
          <a:xfrm>
            <a:off x="4475163" y="1757363"/>
            <a:ext cx="3260725" cy="20685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8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Kép helye 7"/>
          <p:cNvSpPr>
            <a:spLocks noGrp="1"/>
          </p:cNvSpPr>
          <p:nvPr>
            <p:ph type="pic" sz="quarter" idx="13"/>
          </p:nvPr>
        </p:nvSpPr>
        <p:spPr>
          <a:xfrm>
            <a:off x="1155700" y="2070100"/>
            <a:ext cx="4283075" cy="2405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Kép helye 7"/>
          <p:cNvSpPr>
            <a:spLocks noGrp="1"/>
          </p:cNvSpPr>
          <p:nvPr>
            <p:ph type="pic" sz="quarter" idx="14"/>
          </p:nvPr>
        </p:nvSpPr>
        <p:spPr>
          <a:xfrm>
            <a:off x="6587978" y="2070099"/>
            <a:ext cx="4283075" cy="24050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0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Kép helye 7"/>
          <p:cNvSpPr>
            <a:spLocks noGrp="1"/>
          </p:cNvSpPr>
          <p:nvPr>
            <p:ph type="pic" sz="quarter" idx="13"/>
          </p:nvPr>
        </p:nvSpPr>
        <p:spPr>
          <a:xfrm>
            <a:off x="2019300" y="2082800"/>
            <a:ext cx="1905000" cy="3352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7"/>
          <p:cNvSpPr>
            <a:spLocks noGrp="1"/>
          </p:cNvSpPr>
          <p:nvPr>
            <p:ph type="pic" sz="quarter" idx="14"/>
          </p:nvPr>
        </p:nvSpPr>
        <p:spPr>
          <a:xfrm>
            <a:off x="5551244" y="2082800"/>
            <a:ext cx="1905000" cy="33528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Kép helye 7"/>
          <p:cNvSpPr>
            <a:spLocks noGrp="1"/>
          </p:cNvSpPr>
          <p:nvPr>
            <p:ph type="pic" sz="quarter" idx="15"/>
          </p:nvPr>
        </p:nvSpPr>
        <p:spPr>
          <a:xfrm>
            <a:off x="9148304" y="2082800"/>
            <a:ext cx="1905000" cy="3352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3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Kép helye 7"/>
          <p:cNvSpPr>
            <a:spLocks noGrp="1"/>
          </p:cNvSpPr>
          <p:nvPr>
            <p:ph type="pic" sz="quarter" idx="13"/>
          </p:nvPr>
        </p:nvSpPr>
        <p:spPr>
          <a:xfrm>
            <a:off x="2044700" y="2260600"/>
            <a:ext cx="2082800" cy="314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09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0" y="1287463"/>
            <a:ext cx="12192000" cy="3200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16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673100" y="1485900"/>
            <a:ext cx="4572000" cy="4572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03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ép helye 10"/>
          <p:cNvSpPr>
            <a:spLocks noGrp="1"/>
          </p:cNvSpPr>
          <p:nvPr>
            <p:ph type="pic" sz="quarter" idx="13"/>
          </p:nvPr>
        </p:nvSpPr>
        <p:spPr>
          <a:xfrm>
            <a:off x="927100" y="673100"/>
            <a:ext cx="2654300" cy="4165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7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5041900" y="0"/>
            <a:ext cx="71501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93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ép helye 7"/>
          <p:cNvSpPr>
            <a:spLocks noGrp="1"/>
          </p:cNvSpPr>
          <p:nvPr>
            <p:ph type="pic" sz="quarter" idx="13"/>
          </p:nvPr>
        </p:nvSpPr>
        <p:spPr>
          <a:xfrm>
            <a:off x="7505700" y="330200"/>
            <a:ext cx="4343400" cy="6527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8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758494" y="962024"/>
            <a:ext cx="3548063" cy="48736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8045112" y="962024"/>
            <a:ext cx="3548063" cy="48736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6"/>
          <p:cNvSpPr>
            <a:spLocks noGrp="1"/>
          </p:cNvSpPr>
          <p:nvPr>
            <p:ph type="pic" sz="quarter" idx="15"/>
          </p:nvPr>
        </p:nvSpPr>
        <p:spPr>
          <a:xfrm>
            <a:off x="4395787" y="962024"/>
            <a:ext cx="3548063" cy="2382756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Kép helye 6"/>
          <p:cNvSpPr>
            <a:spLocks noGrp="1"/>
          </p:cNvSpPr>
          <p:nvPr>
            <p:ph type="pic" sz="quarter" idx="16"/>
          </p:nvPr>
        </p:nvSpPr>
        <p:spPr>
          <a:xfrm>
            <a:off x="4395787" y="3453063"/>
            <a:ext cx="3548063" cy="23825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41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681831" y="1010908"/>
            <a:ext cx="10828338" cy="25384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681831" y="3689645"/>
            <a:ext cx="5333958" cy="25384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6"/>
          <p:cNvSpPr>
            <a:spLocks noGrp="1"/>
          </p:cNvSpPr>
          <p:nvPr>
            <p:ph type="pic" sz="quarter" idx="15"/>
          </p:nvPr>
        </p:nvSpPr>
        <p:spPr>
          <a:xfrm>
            <a:off x="6160168" y="3689645"/>
            <a:ext cx="5350001" cy="25384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17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838200" y="1082675"/>
            <a:ext cx="4154488" cy="48006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5105400" y="1082675"/>
            <a:ext cx="6248400" cy="237038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6"/>
          <p:cNvSpPr>
            <a:spLocks noGrp="1"/>
          </p:cNvSpPr>
          <p:nvPr>
            <p:ph type="pic" sz="quarter" idx="15"/>
          </p:nvPr>
        </p:nvSpPr>
        <p:spPr>
          <a:xfrm>
            <a:off x="5105400" y="3573379"/>
            <a:ext cx="3048000" cy="2309896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Kép helye 6"/>
          <p:cNvSpPr>
            <a:spLocks noGrp="1"/>
          </p:cNvSpPr>
          <p:nvPr>
            <p:ph type="pic" sz="quarter" idx="16"/>
          </p:nvPr>
        </p:nvSpPr>
        <p:spPr>
          <a:xfrm>
            <a:off x="8305800" y="3573379"/>
            <a:ext cx="3048000" cy="23098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31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838200" y="1082675"/>
            <a:ext cx="4154488" cy="48006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5105400" y="1082675"/>
            <a:ext cx="6248400" cy="23703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81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1536032" y="1203242"/>
            <a:ext cx="2181225" cy="21812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1536031" y="3473197"/>
            <a:ext cx="2181225" cy="21812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6"/>
          <p:cNvSpPr>
            <a:spLocks noGrp="1"/>
          </p:cNvSpPr>
          <p:nvPr>
            <p:ph type="pic" sz="quarter" idx="15"/>
          </p:nvPr>
        </p:nvSpPr>
        <p:spPr>
          <a:xfrm>
            <a:off x="3805988" y="3473196"/>
            <a:ext cx="2181225" cy="21812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Kép helye 6"/>
          <p:cNvSpPr>
            <a:spLocks noGrp="1"/>
          </p:cNvSpPr>
          <p:nvPr>
            <p:ph type="pic" sz="quarter" idx="16"/>
          </p:nvPr>
        </p:nvSpPr>
        <p:spPr>
          <a:xfrm>
            <a:off x="3805988" y="1203241"/>
            <a:ext cx="2181225" cy="21812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Kép helye 6"/>
          <p:cNvSpPr>
            <a:spLocks noGrp="1"/>
          </p:cNvSpPr>
          <p:nvPr>
            <p:ph type="pic" sz="quarter" idx="17"/>
          </p:nvPr>
        </p:nvSpPr>
        <p:spPr>
          <a:xfrm>
            <a:off x="6104021" y="1203242"/>
            <a:ext cx="2181225" cy="21812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Kép helye 6"/>
          <p:cNvSpPr>
            <a:spLocks noGrp="1"/>
          </p:cNvSpPr>
          <p:nvPr>
            <p:ph type="pic" sz="quarter" idx="18"/>
          </p:nvPr>
        </p:nvSpPr>
        <p:spPr>
          <a:xfrm>
            <a:off x="6104020" y="3473197"/>
            <a:ext cx="2181225" cy="21812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Kép helye 6"/>
          <p:cNvSpPr>
            <a:spLocks noGrp="1"/>
          </p:cNvSpPr>
          <p:nvPr>
            <p:ph type="pic" sz="quarter" idx="19"/>
          </p:nvPr>
        </p:nvSpPr>
        <p:spPr>
          <a:xfrm>
            <a:off x="8373977" y="3473196"/>
            <a:ext cx="2181225" cy="21812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Kép helye 6"/>
          <p:cNvSpPr>
            <a:spLocks noGrp="1"/>
          </p:cNvSpPr>
          <p:nvPr>
            <p:ph type="pic" sz="quarter" idx="20"/>
          </p:nvPr>
        </p:nvSpPr>
        <p:spPr>
          <a:xfrm>
            <a:off x="8373977" y="1203241"/>
            <a:ext cx="2181225" cy="21812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258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838200" y="1070643"/>
            <a:ext cx="2406650" cy="48006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3348790" y="1070643"/>
            <a:ext cx="2406650" cy="4800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062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838200" y="3549315"/>
            <a:ext cx="10515600" cy="280703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838200" y="950495"/>
            <a:ext cx="2743200" cy="250256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6"/>
          <p:cNvSpPr>
            <a:spLocks noGrp="1"/>
          </p:cNvSpPr>
          <p:nvPr>
            <p:ph type="pic" sz="quarter" idx="15"/>
          </p:nvPr>
        </p:nvSpPr>
        <p:spPr>
          <a:xfrm>
            <a:off x="3697705" y="950495"/>
            <a:ext cx="2743200" cy="250256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77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607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0" y="3537284"/>
            <a:ext cx="5955632" cy="332071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6"/>
          <p:cNvSpPr>
            <a:spLocks noGrp="1"/>
          </p:cNvSpPr>
          <p:nvPr>
            <p:ph type="pic" sz="quarter" idx="15"/>
          </p:nvPr>
        </p:nvSpPr>
        <p:spPr>
          <a:xfrm>
            <a:off x="6063916" y="3537285"/>
            <a:ext cx="6128084" cy="33207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88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94635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4030576" y="0"/>
            <a:ext cx="40386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6"/>
          <p:cNvSpPr>
            <a:spLocks noGrp="1"/>
          </p:cNvSpPr>
          <p:nvPr>
            <p:ph type="pic" sz="quarter" idx="15"/>
          </p:nvPr>
        </p:nvSpPr>
        <p:spPr>
          <a:xfrm>
            <a:off x="8153400" y="0"/>
            <a:ext cx="4038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7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4038600" y="0"/>
            <a:ext cx="42799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098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1825158" y="1248682"/>
            <a:ext cx="2743200" cy="268446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Kép helye 6"/>
          <p:cNvSpPr>
            <a:spLocks noGrp="1"/>
          </p:cNvSpPr>
          <p:nvPr>
            <p:ph type="pic" sz="quarter" idx="14"/>
          </p:nvPr>
        </p:nvSpPr>
        <p:spPr>
          <a:xfrm>
            <a:off x="4724400" y="1248681"/>
            <a:ext cx="2743200" cy="268446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Kép helye 6"/>
          <p:cNvSpPr>
            <a:spLocks noGrp="1"/>
          </p:cNvSpPr>
          <p:nvPr>
            <p:ph type="pic" sz="quarter" idx="15"/>
          </p:nvPr>
        </p:nvSpPr>
        <p:spPr>
          <a:xfrm>
            <a:off x="7616362" y="1248680"/>
            <a:ext cx="2743200" cy="26844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06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17AB2-5320-48B0-BD33-2C6B10AEB68F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4F873-8759-41CF-B775-62018D4C7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0" y="1109579"/>
            <a:ext cx="6344653" cy="52705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7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409E-FE37-407F-AECD-56A536342A42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617DB-DA0F-4704-9FBD-18602FEEB99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Kép helye 8"/>
          <p:cNvSpPr>
            <a:spLocks noGrp="1"/>
          </p:cNvSpPr>
          <p:nvPr>
            <p:ph type="pic" sz="quarter" idx="13"/>
          </p:nvPr>
        </p:nvSpPr>
        <p:spPr>
          <a:xfrm>
            <a:off x="1772665" y="3332163"/>
            <a:ext cx="2660973" cy="221439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Kép helye 5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33216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Kép helye 8"/>
          <p:cNvSpPr>
            <a:spLocks noGrp="1"/>
          </p:cNvSpPr>
          <p:nvPr>
            <p:ph type="pic" sz="quarter" idx="18"/>
          </p:nvPr>
        </p:nvSpPr>
        <p:spPr>
          <a:xfrm>
            <a:off x="4765514" y="3332163"/>
            <a:ext cx="2660973" cy="221439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Kép helye 8"/>
          <p:cNvSpPr>
            <a:spLocks noGrp="1"/>
          </p:cNvSpPr>
          <p:nvPr>
            <p:ph type="pic" sz="quarter" idx="19"/>
          </p:nvPr>
        </p:nvSpPr>
        <p:spPr>
          <a:xfrm>
            <a:off x="7758363" y="3332163"/>
            <a:ext cx="2660973" cy="221439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60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1611493" y="1961649"/>
            <a:ext cx="1925638" cy="19240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3978456" y="1961649"/>
            <a:ext cx="1925638" cy="19240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Kép helye 6"/>
          <p:cNvSpPr>
            <a:spLocks noGrp="1"/>
          </p:cNvSpPr>
          <p:nvPr>
            <p:ph type="pic" sz="quarter" idx="15"/>
          </p:nvPr>
        </p:nvSpPr>
        <p:spPr>
          <a:xfrm>
            <a:off x="6345419" y="1961649"/>
            <a:ext cx="1925638" cy="19240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Kép helye 6"/>
          <p:cNvSpPr>
            <a:spLocks noGrp="1"/>
          </p:cNvSpPr>
          <p:nvPr>
            <p:ph type="pic" sz="quarter" idx="16"/>
          </p:nvPr>
        </p:nvSpPr>
        <p:spPr>
          <a:xfrm>
            <a:off x="8712382" y="1961649"/>
            <a:ext cx="1925638" cy="19240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2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ép helye 9"/>
          <p:cNvSpPr>
            <a:spLocks noGrp="1"/>
          </p:cNvSpPr>
          <p:nvPr>
            <p:ph type="pic" sz="quarter" idx="13"/>
          </p:nvPr>
        </p:nvSpPr>
        <p:spPr>
          <a:xfrm>
            <a:off x="1178164" y="1254710"/>
            <a:ext cx="2292350" cy="34401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Kép helye 9"/>
          <p:cNvSpPr>
            <a:spLocks noGrp="1"/>
          </p:cNvSpPr>
          <p:nvPr>
            <p:ph type="pic" sz="quarter" idx="14"/>
          </p:nvPr>
        </p:nvSpPr>
        <p:spPr>
          <a:xfrm>
            <a:off x="5194739" y="1254981"/>
            <a:ext cx="2292350" cy="34401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Kép helye 9"/>
          <p:cNvSpPr>
            <a:spLocks noGrp="1"/>
          </p:cNvSpPr>
          <p:nvPr>
            <p:ph type="pic" sz="quarter" idx="15"/>
          </p:nvPr>
        </p:nvSpPr>
        <p:spPr>
          <a:xfrm>
            <a:off x="9211314" y="1245185"/>
            <a:ext cx="2292350" cy="344011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2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1969421" y="1611647"/>
            <a:ext cx="1925637" cy="192563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Kép helye 6"/>
          <p:cNvSpPr>
            <a:spLocks noGrp="1"/>
          </p:cNvSpPr>
          <p:nvPr>
            <p:ph type="pic" sz="quarter" idx="14"/>
          </p:nvPr>
        </p:nvSpPr>
        <p:spPr>
          <a:xfrm>
            <a:off x="3978607" y="1611647"/>
            <a:ext cx="1925637" cy="192563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Kép helye 6"/>
          <p:cNvSpPr>
            <a:spLocks noGrp="1"/>
          </p:cNvSpPr>
          <p:nvPr>
            <p:ph type="pic" sz="quarter" idx="15"/>
          </p:nvPr>
        </p:nvSpPr>
        <p:spPr>
          <a:xfrm>
            <a:off x="5999825" y="1611647"/>
            <a:ext cx="1925637" cy="192563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Kép helye 6"/>
          <p:cNvSpPr>
            <a:spLocks noGrp="1"/>
          </p:cNvSpPr>
          <p:nvPr>
            <p:ph type="pic" sz="quarter" idx="16"/>
          </p:nvPr>
        </p:nvSpPr>
        <p:spPr>
          <a:xfrm>
            <a:off x="8021051" y="1611647"/>
            <a:ext cx="1925637" cy="1925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20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ép helye 6"/>
          <p:cNvSpPr>
            <a:spLocks noGrp="1"/>
          </p:cNvSpPr>
          <p:nvPr>
            <p:ph type="pic" sz="quarter" idx="13"/>
          </p:nvPr>
        </p:nvSpPr>
        <p:spPr>
          <a:xfrm>
            <a:off x="402780" y="1410035"/>
            <a:ext cx="2413000" cy="241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Kép helye 6"/>
          <p:cNvSpPr>
            <a:spLocks noGrp="1"/>
          </p:cNvSpPr>
          <p:nvPr>
            <p:ph type="pic" sz="quarter" idx="16"/>
          </p:nvPr>
        </p:nvSpPr>
        <p:spPr>
          <a:xfrm>
            <a:off x="402780" y="3990575"/>
            <a:ext cx="2413000" cy="2413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89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Kép helye 7"/>
          <p:cNvSpPr>
            <a:spLocks noGrp="1"/>
          </p:cNvSpPr>
          <p:nvPr>
            <p:ph type="pic" sz="quarter" idx="13"/>
          </p:nvPr>
        </p:nvSpPr>
        <p:spPr>
          <a:xfrm>
            <a:off x="1092200" y="1943100"/>
            <a:ext cx="3632200" cy="2336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41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ép helye 7"/>
          <p:cNvSpPr>
            <a:spLocks noGrp="1"/>
          </p:cNvSpPr>
          <p:nvPr>
            <p:ph type="pic" sz="quarter" idx="13"/>
          </p:nvPr>
        </p:nvSpPr>
        <p:spPr>
          <a:xfrm>
            <a:off x="4279900" y="2336259"/>
            <a:ext cx="3632200" cy="2336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9E525-A8F2-4E47-A8C3-C56049510B5D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BCDFF-319C-479A-B758-2E5CD0969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3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3" r:id="rId2"/>
    <p:sldLayoutId id="2147483678" r:id="rId3"/>
    <p:sldLayoutId id="2147483658" r:id="rId4"/>
    <p:sldLayoutId id="2147483679" r:id="rId5"/>
    <p:sldLayoutId id="2147483655" r:id="rId6"/>
    <p:sldLayoutId id="2147483659" r:id="rId7"/>
    <p:sldLayoutId id="2147483689" r:id="rId8"/>
    <p:sldLayoutId id="2147483691" r:id="rId9"/>
    <p:sldLayoutId id="2147483692" r:id="rId10"/>
    <p:sldLayoutId id="2147483688" r:id="rId11"/>
    <p:sldLayoutId id="2147483687" r:id="rId12"/>
    <p:sldLayoutId id="2147483680" r:id="rId13"/>
    <p:sldLayoutId id="2147483681" r:id="rId14"/>
    <p:sldLayoutId id="2147483682" r:id="rId15"/>
    <p:sldLayoutId id="2147483683" r:id="rId16"/>
    <p:sldLayoutId id="2147483663" r:id="rId17"/>
    <p:sldLayoutId id="2147483664" r:id="rId18"/>
    <p:sldLayoutId id="2147483657" r:id="rId19"/>
    <p:sldLayoutId id="2147483656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84" r:id="rId29"/>
    <p:sldLayoutId id="2147483677" r:id="rId30"/>
    <p:sldLayoutId id="2147483690" r:id="rId31"/>
    <p:sldLayoutId id="2147483685" r:id="rId32"/>
    <p:sldLayoutId id="214748368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NULL" TargetMode="Externa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microsoft.com/office/2007/relationships/media" Target="../media/media2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NULL" TargetMode="External"/><Relationship Id="rId7" Type="http://schemas.openxmlformats.org/officeDocument/2006/relationships/image" Target="../media/image2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6.xml"/><Relationship Id="rId4" Type="http://schemas.microsoft.com/office/2007/relationships/media" Target="../media/media2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1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media" Target="../media/media2.mp4"/><Relationship Id="rId11" Type="http://schemas.openxmlformats.org/officeDocument/2006/relationships/image" Target="../media/image27.png"/><Relationship Id="rId5" Type="http://schemas.openxmlformats.org/officeDocument/2006/relationships/video" Target="NULL" TargetMode="External"/><Relationship Id="rId10" Type="http://schemas.openxmlformats.org/officeDocument/2006/relationships/image" Target="../media/image26.png"/><Relationship Id="rId4" Type="http://schemas.openxmlformats.org/officeDocument/2006/relationships/video" Target="../media/media1.mp4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5.mp4"/><Relationship Id="rId7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5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38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doboz 8"/>
          <p:cNvSpPr txBox="1"/>
          <p:nvPr/>
        </p:nvSpPr>
        <p:spPr>
          <a:xfrm>
            <a:off x="594773" y="2077587"/>
            <a:ext cx="10325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Facial</a:t>
            </a:r>
            <a:r>
              <a:rPr lang="en-US" sz="4800" dirty="0" smtClean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4800" dirty="0" smtClean="0">
                <a:solidFill>
                  <a:schemeClr val="accent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Retargeting</a:t>
            </a:r>
            <a:endParaRPr lang="en-US" sz="1600" dirty="0" smtClean="0">
              <a:solidFill>
                <a:schemeClr val="accent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5" name="Csoportba foglalás 24"/>
          <p:cNvGrpSpPr/>
          <p:nvPr/>
        </p:nvGrpSpPr>
        <p:grpSpPr>
          <a:xfrm>
            <a:off x="694543" y="2938206"/>
            <a:ext cx="3847883" cy="595"/>
            <a:chOff x="667550" y="2938206"/>
            <a:chExt cx="3847883" cy="595"/>
          </a:xfrm>
        </p:grpSpPr>
        <p:grpSp>
          <p:nvGrpSpPr>
            <p:cNvPr id="24" name="Csoportba foglalás 23"/>
            <p:cNvGrpSpPr/>
            <p:nvPr/>
          </p:nvGrpSpPr>
          <p:grpSpPr>
            <a:xfrm>
              <a:off x="667550" y="2938206"/>
              <a:ext cx="2888294" cy="595"/>
              <a:chOff x="667550" y="2938206"/>
              <a:chExt cx="2888294" cy="595"/>
            </a:xfrm>
          </p:grpSpPr>
          <p:cxnSp>
            <p:nvCxnSpPr>
              <p:cNvPr id="14" name="Egyenes összekötő 13"/>
              <p:cNvCxnSpPr/>
              <p:nvPr/>
            </p:nvCxnSpPr>
            <p:spPr>
              <a:xfrm flipH="1">
                <a:off x="667550" y="2938206"/>
                <a:ext cx="482176" cy="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gyenes összekötő 16"/>
              <p:cNvCxnSpPr/>
              <p:nvPr/>
            </p:nvCxnSpPr>
            <p:spPr>
              <a:xfrm flipH="1">
                <a:off x="1149726" y="2938206"/>
                <a:ext cx="482176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gyenes összekötő 17"/>
              <p:cNvCxnSpPr/>
              <p:nvPr/>
            </p:nvCxnSpPr>
            <p:spPr>
              <a:xfrm flipH="1">
                <a:off x="1631902" y="2938206"/>
                <a:ext cx="482176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gyenes összekötő 18"/>
              <p:cNvCxnSpPr/>
              <p:nvPr/>
            </p:nvCxnSpPr>
            <p:spPr>
              <a:xfrm flipH="1">
                <a:off x="2111697" y="2938801"/>
                <a:ext cx="482176" cy="0"/>
              </a:xfrm>
              <a:prstGeom prst="lin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gyenes összekötő 19"/>
              <p:cNvCxnSpPr/>
              <p:nvPr/>
            </p:nvCxnSpPr>
            <p:spPr>
              <a:xfrm flipH="1">
                <a:off x="2593873" y="2938206"/>
                <a:ext cx="482176" cy="0"/>
              </a:xfrm>
              <a:prstGeom prst="line">
                <a:avLst/>
              </a:prstGeom>
              <a:ln w="571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20"/>
              <p:cNvCxnSpPr/>
              <p:nvPr/>
            </p:nvCxnSpPr>
            <p:spPr>
              <a:xfrm flipH="1">
                <a:off x="3073668" y="2938801"/>
                <a:ext cx="482176" cy="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Egyenes összekötő 21"/>
            <p:cNvCxnSpPr/>
            <p:nvPr/>
          </p:nvCxnSpPr>
          <p:spPr>
            <a:xfrm flipH="1">
              <a:off x="3551081" y="2938206"/>
              <a:ext cx="482176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/>
            <p:cNvCxnSpPr/>
            <p:nvPr/>
          </p:nvCxnSpPr>
          <p:spPr>
            <a:xfrm flipH="1">
              <a:off x="4033257" y="2938206"/>
              <a:ext cx="48217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/>
          <p:cNvCxnSpPr/>
          <p:nvPr/>
        </p:nvCxnSpPr>
        <p:spPr>
          <a:xfrm>
            <a:off x="9050812" y="5841206"/>
            <a:ext cx="0" cy="3537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69566" y="5737976"/>
            <a:ext cx="2453685" cy="456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/>
              </a:rPr>
              <a:t>20183151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/>
              </a:rPr>
              <a:t>Chaelin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/>
              </a:rPr>
              <a:t> Kim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1291" y="2977368"/>
            <a:ext cx="250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GCT 522 Final Project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51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4228" y="1125056"/>
            <a:ext cx="10269829" cy="5262258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  <a:endParaRPr lang="en-US" sz="2800" dirty="0" smtClean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554" y="1767146"/>
            <a:ext cx="748468" cy="94855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1158" y="1969314"/>
            <a:ext cx="971550" cy="1257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7447423" y="1695509"/>
                <a:ext cx="2218171" cy="68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  <m:sup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423" y="1695509"/>
                <a:ext cx="2218171" cy="6868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827" y="2932163"/>
            <a:ext cx="756196" cy="87599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638" y="4954373"/>
            <a:ext cx="746384" cy="97102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20" idx="3"/>
            <a:endCxn id="21" idx="1"/>
          </p:cNvCxnSpPr>
          <p:nvPr/>
        </p:nvCxnSpPr>
        <p:spPr>
          <a:xfrm>
            <a:off x="5351022" y="2241422"/>
            <a:ext cx="4270136" cy="356542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3" idx="3"/>
            <a:endCxn id="21" idx="1"/>
          </p:cNvCxnSpPr>
          <p:nvPr/>
        </p:nvCxnSpPr>
        <p:spPr>
          <a:xfrm flipV="1">
            <a:off x="5351023" y="2597964"/>
            <a:ext cx="4270135" cy="772194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4" idx="3"/>
            <a:endCxn id="21" idx="1"/>
          </p:cNvCxnSpPr>
          <p:nvPr/>
        </p:nvCxnSpPr>
        <p:spPr>
          <a:xfrm flipV="1">
            <a:off x="5351022" y="2597964"/>
            <a:ext cx="4270136" cy="284191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7664139" y="2778873"/>
            <a:ext cx="1627632" cy="28143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FRRTraining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943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/>
          <p:cNvSpPr txBox="1"/>
          <p:nvPr/>
        </p:nvSpPr>
        <p:spPr>
          <a:xfrm>
            <a:off x="291387" y="1207725"/>
            <a:ext cx="11175371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Export target animation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To make the </a:t>
            </a:r>
            <a:r>
              <a:rPr lang="en-US" altLang="ko-KR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facial motions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of target</a:t>
            </a: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Run </a:t>
            </a:r>
            <a:r>
              <a:rPr lang="en-US" altLang="ko-KR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RBF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interpolation</a:t>
            </a:r>
            <a:endParaRPr lang="en-US" altLang="ko-KR" sz="1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" panose="020B0502040204020203" pitchFamily="34" charset="0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Train the model with source ROE and target ROE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  <a:sym typeface="Wingdings" panose="05000000000000000000" pitchFamily="2" charset="2"/>
              </a:rPr>
              <a:t> weight matrix</a:t>
            </a: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Interpolate source Animation with weight matrix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  <a:sym typeface="Wingdings" panose="05000000000000000000" pitchFamily="2" charset="2"/>
              </a:rPr>
              <a:t> result matrix for </a:t>
            </a:r>
            <a:r>
              <a:rPr lang="en-US" altLang="ko-KR" sz="1600" dirty="0" smtClean="0">
                <a:solidFill>
                  <a:srgbClr val="6463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  <a:sym typeface="Wingdings" panose="05000000000000000000" pitchFamily="2" charset="2"/>
              </a:rPr>
              <a:t>target animation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64228" y="4050542"/>
            <a:ext cx="5572149" cy="2517470"/>
            <a:chOff x="415429" y="3593610"/>
            <a:chExt cx="5572149" cy="2517470"/>
          </a:xfrm>
        </p:grpSpPr>
        <p:grpSp>
          <p:nvGrpSpPr>
            <p:cNvPr id="4" name="그룹 3"/>
            <p:cNvGrpSpPr/>
            <p:nvPr/>
          </p:nvGrpSpPr>
          <p:grpSpPr>
            <a:xfrm>
              <a:off x="415429" y="3593610"/>
              <a:ext cx="5572149" cy="2517470"/>
              <a:chOff x="580314" y="3955343"/>
              <a:chExt cx="5572149" cy="251747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0913" y="4638675"/>
                <a:ext cx="971550" cy="1257300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724" y="5196463"/>
                <a:ext cx="981075" cy="127635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314" y="3955343"/>
                <a:ext cx="962025" cy="12192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8937" y="3955343"/>
                <a:ext cx="962025" cy="1114425"/>
              </a:xfrm>
              <a:prstGeom prst="rect">
                <a:avLst/>
              </a:prstGeom>
            </p:spPr>
          </p:pic>
          <p:sp>
            <p:nvSpPr>
              <p:cNvPr id="15" name="오른쪽 화살표 14"/>
              <p:cNvSpPr/>
              <p:nvPr/>
            </p:nvSpPr>
            <p:spPr>
              <a:xfrm>
                <a:off x="2757942" y="4859456"/>
                <a:ext cx="2302915" cy="49530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281093" y="4939580"/>
                <a:ext cx="13469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FRRTraining</a:t>
                </a:r>
                <a:endPara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593057" y="3769313"/>
                  <a:ext cx="2218171" cy="6868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</m: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57" y="3769313"/>
                  <a:ext cx="2218171" cy="6868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6434097" y="2381877"/>
                <a:ext cx="3790745" cy="1142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𝑛𝑝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ko-KR" sz="2400" dirty="0" smtClean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097" y="2381877"/>
                <a:ext cx="3790745" cy="11423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7032402" y="3999010"/>
                <a:ext cx="4614462" cy="928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𝑅𝐵𝐹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𝑅𝐵𝐹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:pPr/>
                <a:endParaRPr lang="en-US" altLang="ko-KR" sz="11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𝑅𝐵𝐹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 smtClean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402" y="3999010"/>
                <a:ext cx="4614462" cy="928716"/>
              </a:xfrm>
              <a:prstGeom prst="rect">
                <a:avLst/>
              </a:prstGeom>
              <a:blipFill>
                <a:blip r:embed="rId9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56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4228" y="1125056"/>
            <a:ext cx="10269829" cy="5262258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  <a:endParaRPr lang="en-US" sz="2800" dirty="0" smtClean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158" y="1969314"/>
            <a:ext cx="971550" cy="12573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5029" y="4138280"/>
            <a:ext cx="828675" cy="12001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b="9540"/>
          <a:stretch/>
        </p:blipFill>
        <p:spPr>
          <a:xfrm>
            <a:off x="1056393" y="5342375"/>
            <a:ext cx="813532" cy="937935"/>
          </a:xfrm>
          <a:prstGeom prst="rect">
            <a:avLst/>
          </a:prstGeom>
        </p:spPr>
      </p:pic>
      <p:cxnSp>
        <p:nvCxnSpPr>
          <p:cNvPr id="23" name="꺾인 연결선 22"/>
          <p:cNvCxnSpPr>
            <a:endCxn id="21" idx="2"/>
          </p:cNvCxnSpPr>
          <p:nvPr/>
        </p:nvCxnSpPr>
        <p:spPr>
          <a:xfrm flipV="1">
            <a:off x="1869925" y="5338430"/>
            <a:ext cx="8229442" cy="690962"/>
          </a:xfrm>
          <a:prstGeom prst="bentConnector2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reel ico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06" t="16308" r="13747" b="16919"/>
          <a:stretch/>
        </p:blipFill>
        <p:spPr bwMode="auto">
          <a:xfrm>
            <a:off x="10307720" y="3793838"/>
            <a:ext cx="944658" cy="71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>
            <a:stCxn id="20" idx="2"/>
            <a:endCxn id="21" idx="0"/>
          </p:cNvCxnSpPr>
          <p:nvPr/>
        </p:nvCxnSpPr>
        <p:spPr>
          <a:xfrm flipH="1">
            <a:off x="10099367" y="3226614"/>
            <a:ext cx="7566" cy="91166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664139" y="5655483"/>
            <a:ext cx="1627632" cy="2814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FRRCVImport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67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76239" y="5462813"/>
            <a:ext cx="5503862" cy="4378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kokoAn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6510" y="1962831"/>
            <a:ext cx="5493944" cy="3497943"/>
          </a:xfrm>
          <a:prstGeom prst="rect">
            <a:avLst/>
          </a:prstGeom>
        </p:spPr>
      </p:pic>
      <p:pic>
        <p:nvPicPr>
          <p:cNvPr id="7" name="humanAn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9243" y="1962831"/>
            <a:ext cx="5498573" cy="3500890"/>
          </a:xfrm>
          <a:prstGeom prst="rect">
            <a:avLst/>
          </a:prstGeom>
        </p:spPr>
      </p:pic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Results</a:t>
            </a:r>
            <a:endParaRPr lang="en-US" sz="2800" dirty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76399" y="968698"/>
            <a:ext cx="4836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Retargeting to “Koko”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4156" y="5497539"/>
            <a:ext cx="192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(Source)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36592" y="5462813"/>
            <a:ext cx="5503862" cy="4378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173707" y="5497085"/>
            <a:ext cx="16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Koko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(Target)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459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quirre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6510" y="1962831"/>
            <a:ext cx="5493944" cy="349794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6239" y="5462813"/>
            <a:ext cx="5503862" cy="4378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64159" y="5497539"/>
            <a:ext cx="192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(Source)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36592" y="5462813"/>
            <a:ext cx="5503862" cy="4378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954641" y="5497085"/>
            <a:ext cx="207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Squirrely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(Target)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Results</a:t>
            </a:r>
            <a:endParaRPr lang="en-US" sz="2800" dirty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76399" y="968698"/>
            <a:ext cx="4836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Retargeting to “Squirrely”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humanAn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9243" y="1962831"/>
            <a:ext cx="5498573" cy="350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095375" y="5471768"/>
            <a:ext cx="3124200" cy="4378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48176" y="5471768"/>
            <a:ext cx="3124200" cy="4378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10502" y="5471768"/>
            <a:ext cx="3124200" cy="4378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Results</a:t>
            </a:r>
            <a:endParaRPr lang="en-US" sz="2800" dirty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276399" y="968698"/>
            <a:ext cx="48366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+mj-lt"/>
              </a:rPr>
              <a:t>Comparison</a:t>
            </a:r>
            <a:endParaRPr lang="en-US" sz="1400" dirty="0" smtClean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quirrel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1568" r="21393"/>
          <a:stretch/>
        </p:blipFill>
        <p:spPr>
          <a:xfrm>
            <a:off x="7800977" y="1962831"/>
            <a:ext cx="3133725" cy="3497943"/>
          </a:xfrm>
          <a:prstGeom prst="rect">
            <a:avLst/>
          </a:prstGeom>
        </p:spPr>
      </p:pic>
      <p:pic>
        <p:nvPicPr>
          <p:cNvPr id="7" name="kokoAn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22224" r="20910"/>
          <a:stretch/>
        </p:blipFill>
        <p:spPr>
          <a:xfrm>
            <a:off x="4448176" y="1965778"/>
            <a:ext cx="3124200" cy="3497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2474" y="5511738"/>
            <a:ext cx="16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Koko (Target)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6674" y="5511738"/>
            <a:ext cx="207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Squirrely (Target)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humanAni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500"/>
                </p14:media>
              </p:ext>
            </p:extLst>
          </p:nvPr>
        </p:nvPicPr>
        <p:blipFill rotWithShape="1">
          <a:blip r:embed="rId11"/>
          <a:srcRect l="21653" r="21529"/>
          <a:stretch/>
        </p:blipFill>
        <p:spPr>
          <a:xfrm>
            <a:off x="1095375" y="1962831"/>
            <a:ext cx="3124200" cy="35008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0732" y="5511738"/>
            <a:ext cx="192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Human (Source)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3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Difficulties</a:t>
            </a:r>
            <a:endParaRPr lang="en-US" sz="2800" dirty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8"/>
          <p:cNvSpPr txBox="1"/>
          <p:nvPr/>
        </p:nvSpPr>
        <p:spPr>
          <a:xfrm>
            <a:off x="291387" y="1207725"/>
            <a:ext cx="11403971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Manual process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Making target ROE data corresponding to the source ROE data one by one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6" name="녹화_2018_12_10_01_33_15_19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386" y="3182613"/>
            <a:ext cx="4817440" cy="2785617"/>
          </a:xfrm>
          <a:prstGeom prst="rect">
            <a:avLst/>
          </a:prstGeom>
        </p:spPr>
      </p:pic>
      <p:pic>
        <p:nvPicPr>
          <p:cNvPr id="17" name="녹화_2018_12_10_01_36_24_54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77578" y="3182612"/>
            <a:ext cx="4817440" cy="27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35" y="116114"/>
            <a:ext cx="8091713" cy="5394475"/>
          </a:xfrm>
          <a:prstGeom prst="rect">
            <a:avLst/>
          </a:prstGeom>
        </p:spPr>
      </p:pic>
      <p:sp>
        <p:nvSpPr>
          <p:cNvPr id="4" name="Téglalap 1"/>
          <p:cNvSpPr/>
          <p:nvPr/>
        </p:nvSpPr>
        <p:spPr>
          <a:xfrm flipH="1">
            <a:off x="0" y="0"/>
            <a:ext cx="7752347" cy="6858000"/>
          </a:xfrm>
          <a:custGeom>
            <a:avLst/>
            <a:gdLst>
              <a:gd name="connsiteX0" fmla="*/ 0 w 6693568"/>
              <a:gd name="connsiteY0" fmla="*/ 0 h 6858000"/>
              <a:gd name="connsiteX1" fmla="*/ 6693568 w 6693568"/>
              <a:gd name="connsiteY1" fmla="*/ 0 h 6858000"/>
              <a:gd name="connsiteX2" fmla="*/ 6693568 w 6693568"/>
              <a:gd name="connsiteY2" fmla="*/ 6858000 h 6858000"/>
              <a:gd name="connsiteX3" fmla="*/ 0 w 6693568"/>
              <a:gd name="connsiteY3" fmla="*/ 6858000 h 6858000"/>
              <a:gd name="connsiteX4" fmla="*/ 0 w 6693568"/>
              <a:gd name="connsiteY4" fmla="*/ 0 h 6858000"/>
              <a:gd name="connsiteX0" fmla="*/ 1058779 w 7752347"/>
              <a:gd name="connsiteY0" fmla="*/ 0 h 6858000"/>
              <a:gd name="connsiteX1" fmla="*/ 7752347 w 7752347"/>
              <a:gd name="connsiteY1" fmla="*/ 0 h 6858000"/>
              <a:gd name="connsiteX2" fmla="*/ 7752347 w 7752347"/>
              <a:gd name="connsiteY2" fmla="*/ 6858000 h 6858000"/>
              <a:gd name="connsiteX3" fmla="*/ 0 w 7752347"/>
              <a:gd name="connsiteY3" fmla="*/ 6858000 h 6858000"/>
              <a:gd name="connsiteX4" fmla="*/ 1058779 w 7752347"/>
              <a:gd name="connsiteY4" fmla="*/ 0 h 6858000"/>
              <a:gd name="connsiteX0" fmla="*/ 2695073 w 7752347"/>
              <a:gd name="connsiteY0" fmla="*/ 0 h 6858000"/>
              <a:gd name="connsiteX1" fmla="*/ 7752347 w 7752347"/>
              <a:gd name="connsiteY1" fmla="*/ 0 h 6858000"/>
              <a:gd name="connsiteX2" fmla="*/ 7752347 w 7752347"/>
              <a:gd name="connsiteY2" fmla="*/ 6858000 h 6858000"/>
              <a:gd name="connsiteX3" fmla="*/ 0 w 7752347"/>
              <a:gd name="connsiteY3" fmla="*/ 6858000 h 6858000"/>
              <a:gd name="connsiteX4" fmla="*/ 2695073 w 775234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2347" h="6858000">
                <a:moveTo>
                  <a:pt x="2695073" y="0"/>
                </a:moveTo>
                <a:lnTo>
                  <a:pt x="7752347" y="0"/>
                </a:lnTo>
                <a:lnTo>
                  <a:pt x="7752347" y="6858000"/>
                </a:lnTo>
                <a:lnTo>
                  <a:pt x="0" y="6858000"/>
                </a:lnTo>
                <a:lnTo>
                  <a:pt x="2695073" y="0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/>
          <p:cNvSpPr txBox="1"/>
          <p:nvPr/>
        </p:nvSpPr>
        <p:spPr>
          <a:xfrm>
            <a:off x="-190920" y="4399191"/>
            <a:ext cx="62869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 for listening!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956800" y="5187759"/>
            <a:ext cx="2208148" cy="4849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Result 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938" end="161528"/>
                </p14:media>
              </p:ext>
            </p:extLst>
          </p:nvPr>
        </p:nvPicPr>
        <p:blipFill rotWithShape="1">
          <a:blip r:embed="rId5"/>
          <a:srcRect r="24849"/>
          <a:stretch>
            <a:fillRect/>
          </a:stretch>
        </p:blipFill>
        <p:spPr>
          <a:xfrm>
            <a:off x="6580329" y="2962050"/>
            <a:ext cx="4886430" cy="3305280"/>
          </a:xfrm>
          <a:prstGeom prst="rect">
            <a:avLst/>
          </a:prstGeom>
        </p:spPr>
      </p:pic>
      <p:sp>
        <p:nvSpPr>
          <p:cNvPr id="7" name="Szövegdoboz 8"/>
          <p:cNvSpPr txBox="1"/>
          <p:nvPr/>
        </p:nvSpPr>
        <p:spPr>
          <a:xfrm>
            <a:off x="291388" y="1207725"/>
            <a:ext cx="11175372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Export source animation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To make </a:t>
            </a:r>
            <a:r>
              <a:rPr lang="en-US" altLang="ko-KR" dirty="0" err="1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blendshape</a:t>
            </a:r>
            <a:r>
              <a:rPr lang="en-US" altLang="ko-KR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weights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list from source animation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Get 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blendshape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weights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at each frames and write down each weight value on the source animation file </a:t>
            </a:r>
            <a:endParaRPr lang="en-US" altLang="ko-KR" dirty="0">
              <a:solidFill>
                <a:srgbClr val="6463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64228" y="3705869"/>
            <a:ext cx="4456604" cy="1663589"/>
            <a:chOff x="964228" y="3705869"/>
            <a:chExt cx="4456604" cy="1663589"/>
          </a:xfrm>
        </p:grpSpPr>
        <p:grpSp>
          <p:nvGrpSpPr>
            <p:cNvPr id="14" name="그룹 13"/>
            <p:cNvGrpSpPr/>
            <p:nvPr/>
          </p:nvGrpSpPr>
          <p:grpSpPr>
            <a:xfrm>
              <a:off x="964228" y="4064533"/>
              <a:ext cx="4456604" cy="1304925"/>
              <a:chOff x="964228" y="4071936"/>
              <a:chExt cx="4456604" cy="1304925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4228" y="4071936"/>
                <a:ext cx="933450" cy="1304925"/>
              </a:xfrm>
              <a:prstGeom prst="rect">
                <a:avLst/>
              </a:prstGeom>
            </p:spPr>
          </p:pic>
          <p:sp>
            <p:nvSpPr>
              <p:cNvPr id="4" name="오른쪽 화살표 3"/>
              <p:cNvSpPr/>
              <p:nvPr/>
            </p:nvSpPr>
            <p:spPr>
              <a:xfrm>
                <a:off x="1981743" y="4476749"/>
                <a:ext cx="2302915" cy="49530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58807" y="4114798"/>
                <a:ext cx="962025" cy="121920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158553" y="4556873"/>
                <a:ext cx="17496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FRRBlendExport</a:t>
                </a:r>
                <a:endPara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981743" y="3705869"/>
                  <a:ext cx="2119555" cy="6868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</m: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𝑛𝑠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𝑛𝑠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743" y="3705869"/>
                  <a:ext cx="2119555" cy="686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1225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954269" y="3492568"/>
            <a:ext cx="4452741" cy="1869450"/>
            <a:chOff x="954269" y="3497886"/>
            <a:chExt cx="4452741" cy="18694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4985" y="4119561"/>
              <a:ext cx="962025" cy="11144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269" y="4129086"/>
              <a:ext cx="923925" cy="1238250"/>
            </a:xfrm>
            <a:prstGeom prst="rect">
              <a:avLst/>
            </a:prstGeom>
          </p:spPr>
        </p:pic>
        <p:sp>
          <p:nvSpPr>
            <p:cNvPr id="11" name="오른쪽 화살표 10"/>
            <p:cNvSpPr/>
            <p:nvPr/>
          </p:nvSpPr>
          <p:spPr>
            <a:xfrm>
              <a:off x="1981743" y="4476749"/>
              <a:ext cx="2302915" cy="4953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58553" y="4556873"/>
              <a:ext cx="17496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FRRBlendExport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6786" y="3497886"/>
              <a:ext cx="2068728" cy="978863"/>
            </a:xfrm>
            <a:prstGeom prst="rect">
              <a:avLst/>
            </a:prstGeom>
          </p:spPr>
        </p:pic>
      </p:grpSp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ult 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5000" end="135664"/>
                </p14:media>
              </p:ext>
            </p:extLst>
          </p:nvPr>
        </p:nvPicPr>
        <p:blipFill rotWithShape="1">
          <a:blip r:embed="rId8"/>
          <a:srcRect r="24849"/>
          <a:stretch>
            <a:fillRect/>
          </a:stretch>
        </p:blipFill>
        <p:spPr>
          <a:xfrm>
            <a:off x="6580329" y="2962050"/>
            <a:ext cx="4886429" cy="3305279"/>
          </a:xfrm>
          <a:prstGeom prst="rect">
            <a:avLst/>
          </a:prstGeom>
        </p:spPr>
      </p:pic>
      <p:sp>
        <p:nvSpPr>
          <p:cNvPr id="8" name="Szövegdoboz 8"/>
          <p:cNvSpPr txBox="1"/>
          <p:nvPr/>
        </p:nvSpPr>
        <p:spPr>
          <a:xfrm>
            <a:off x="291388" y="1207725"/>
            <a:ext cx="1140397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Export source ROE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To make the </a:t>
            </a:r>
            <a:r>
              <a:rPr lang="en-US" altLang="ko-KR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ROE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list from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source character</a:t>
            </a:r>
            <a:endParaRPr lang="en-US" altLang="ko-KR" dirty="0" smtClean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Get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ROE values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at each frames and write down each weight value on the source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ROE file</a:t>
            </a:r>
            <a:endParaRPr lang="en-US" altLang="ko-KR" dirty="0">
              <a:solidFill>
                <a:srgbClr val="6463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Goals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8"/>
          <p:cNvSpPr txBox="1"/>
          <p:nvPr/>
        </p:nvSpPr>
        <p:spPr>
          <a:xfrm>
            <a:off x="291387" y="1207725"/>
            <a:ext cx="11735513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Facial motion retargeting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Retargeting the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facial animation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of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source character to target character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886575" y="3363252"/>
            <a:ext cx="4841244" cy="3227494"/>
            <a:chOff x="5204608" y="2925119"/>
            <a:chExt cx="5595559" cy="3730370"/>
          </a:xfrm>
        </p:grpSpPr>
        <p:grpSp>
          <p:nvGrpSpPr>
            <p:cNvPr id="26" name="그룹 25"/>
            <p:cNvGrpSpPr/>
            <p:nvPr/>
          </p:nvGrpSpPr>
          <p:grpSpPr>
            <a:xfrm>
              <a:off x="5204608" y="2925119"/>
              <a:ext cx="5595559" cy="3730370"/>
              <a:chOff x="3139195" y="3164145"/>
              <a:chExt cx="5245596" cy="3497062"/>
            </a:xfrm>
          </p:grpSpPr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9195" y="3164145"/>
                <a:ext cx="5245596" cy="349706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3139195" y="3198840"/>
                <a:ext cx="1027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4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Source</a:t>
                </a:r>
                <a:endParaRPr lang="ko-KR" altLang="en-US" sz="2000" dirty="0">
                  <a:solidFill>
                    <a:schemeClr val="accent4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327905" y="3438881"/>
                <a:ext cx="1021448" cy="375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Targets</a:t>
                </a:r>
                <a:endParaRPr lang="ko-KR" altLang="en-US" sz="2000" dirty="0">
                  <a:solidFill>
                    <a:schemeClr val="accent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912668" y="6448425"/>
                <a:ext cx="1472123" cy="2127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자유형 27"/>
            <p:cNvSpPr/>
            <p:nvPr/>
          </p:nvSpPr>
          <p:spPr>
            <a:xfrm>
              <a:off x="5551648" y="3257941"/>
              <a:ext cx="5063836" cy="3315137"/>
            </a:xfrm>
            <a:custGeom>
              <a:avLst/>
              <a:gdLst>
                <a:gd name="connsiteX0" fmla="*/ 1776804 w 5063836"/>
                <a:gd name="connsiteY0" fmla="*/ 1340561 h 3707022"/>
                <a:gd name="connsiteX1" fmla="*/ 266056 w 5063836"/>
                <a:gd name="connsiteY1" fmla="*/ 1632108 h 3707022"/>
                <a:gd name="connsiteX2" fmla="*/ 252804 w 5063836"/>
                <a:gd name="connsiteY2" fmla="*/ 3142856 h 3707022"/>
                <a:gd name="connsiteX3" fmla="*/ 2810474 w 5063836"/>
                <a:gd name="connsiteY3" fmla="*/ 3699448 h 3707022"/>
                <a:gd name="connsiteX4" fmla="*/ 4745291 w 5063836"/>
                <a:gd name="connsiteY4" fmla="*/ 3354891 h 3707022"/>
                <a:gd name="connsiteX5" fmla="*/ 5023587 w 5063836"/>
                <a:gd name="connsiteY5" fmla="*/ 1923656 h 3707022"/>
                <a:gd name="connsiteX6" fmla="*/ 4334474 w 5063836"/>
                <a:gd name="connsiteY6" fmla="*/ 611691 h 3707022"/>
                <a:gd name="connsiteX7" fmla="*/ 2969500 w 5063836"/>
                <a:gd name="connsiteY7" fmla="*/ 15343 h 3707022"/>
                <a:gd name="connsiteX8" fmla="*/ 1856317 w 5063836"/>
                <a:gd name="connsiteY8" fmla="*/ 253882 h 3707022"/>
                <a:gd name="connsiteX9" fmla="*/ 1935830 w 5063836"/>
                <a:gd name="connsiteY9" fmla="*/ 1075517 h 3707022"/>
                <a:gd name="connsiteX10" fmla="*/ 1776804 w 5063836"/>
                <a:gd name="connsiteY10" fmla="*/ 1340561 h 370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3836" h="3707022">
                  <a:moveTo>
                    <a:pt x="1776804" y="1340561"/>
                  </a:moveTo>
                  <a:cubicBezTo>
                    <a:pt x="1498509" y="1433326"/>
                    <a:pt x="520056" y="1331725"/>
                    <a:pt x="266056" y="1632108"/>
                  </a:cubicBezTo>
                  <a:cubicBezTo>
                    <a:pt x="12056" y="1932491"/>
                    <a:pt x="-171266" y="2798299"/>
                    <a:pt x="252804" y="3142856"/>
                  </a:cubicBezTo>
                  <a:cubicBezTo>
                    <a:pt x="676874" y="3487413"/>
                    <a:pt x="2061726" y="3664109"/>
                    <a:pt x="2810474" y="3699448"/>
                  </a:cubicBezTo>
                  <a:cubicBezTo>
                    <a:pt x="3559222" y="3734787"/>
                    <a:pt x="4376439" y="3650856"/>
                    <a:pt x="4745291" y="3354891"/>
                  </a:cubicBezTo>
                  <a:cubicBezTo>
                    <a:pt x="5114143" y="3058926"/>
                    <a:pt x="5092056" y="2380856"/>
                    <a:pt x="5023587" y="1923656"/>
                  </a:cubicBezTo>
                  <a:cubicBezTo>
                    <a:pt x="4955118" y="1466456"/>
                    <a:pt x="4676822" y="929743"/>
                    <a:pt x="4334474" y="611691"/>
                  </a:cubicBezTo>
                  <a:cubicBezTo>
                    <a:pt x="3992126" y="293639"/>
                    <a:pt x="3382526" y="74978"/>
                    <a:pt x="2969500" y="15343"/>
                  </a:cubicBezTo>
                  <a:cubicBezTo>
                    <a:pt x="2556474" y="-44292"/>
                    <a:pt x="2028595" y="77186"/>
                    <a:pt x="1856317" y="253882"/>
                  </a:cubicBezTo>
                  <a:cubicBezTo>
                    <a:pt x="1684039" y="430578"/>
                    <a:pt x="1955708" y="892195"/>
                    <a:pt x="1935830" y="1075517"/>
                  </a:cubicBezTo>
                  <a:cubicBezTo>
                    <a:pt x="1915952" y="1258839"/>
                    <a:pt x="2055099" y="1247796"/>
                    <a:pt x="1776804" y="1340561"/>
                  </a:cubicBez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47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ult 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000" end="102671"/>
                </p14:media>
              </p:ext>
            </p:extLst>
          </p:nvPr>
        </p:nvPicPr>
        <p:blipFill rotWithShape="1">
          <a:blip r:embed="rId5"/>
          <a:srcRect r="24849"/>
          <a:stretch>
            <a:fillRect/>
          </a:stretch>
        </p:blipFill>
        <p:spPr>
          <a:xfrm>
            <a:off x="6580329" y="2962050"/>
            <a:ext cx="4886430" cy="3305280"/>
          </a:xfrm>
          <a:prstGeom prst="rect">
            <a:avLst/>
          </a:prstGeom>
        </p:spPr>
      </p:pic>
      <p:sp>
        <p:nvSpPr>
          <p:cNvPr id="8" name="Szövegdoboz 8"/>
          <p:cNvSpPr txBox="1"/>
          <p:nvPr/>
        </p:nvSpPr>
        <p:spPr>
          <a:xfrm>
            <a:off x="291388" y="1207725"/>
            <a:ext cx="1117537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Export target ROE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To make the </a:t>
            </a:r>
            <a:r>
              <a:rPr lang="en-US" altLang="ko-KR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ROE</a:t>
            </a:r>
            <a:r>
              <a:rPr lang="en-US" altLang="ko-KR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list from the </a:t>
            </a:r>
            <a:r>
              <a:rPr lang="en-US" altLang="ko-KR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target character </a:t>
            </a:r>
            <a:r>
              <a:rPr lang="en-US" altLang="ko-KR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control list</a:t>
            </a:r>
            <a:endParaRPr lang="en-US" altLang="ko-KR" dirty="0" smtClean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Get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attributes of controllers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at each frames and write down each weight value on the source ROE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file</a:t>
            </a:r>
            <a:endParaRPr lang="en-US" altLang="ko-KR" dirty="0">
              <a:solidFill>
                <a:srgbClr val="6463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66064" y="3532428"/>
            <a:ext cx="4550471" cy="2386496"/>
            <a:chOff x="1294184" y="3930303"/>
            <a:chExt cx="4550471" cy="238649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9909" y="4020834"/>
              <a:ext cx="800100" cy="119062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4184" y="5078549"/>
              <a:ext cx="971550" cy="12382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3580" y="4497506"/>
              <a:ext cx="981075" cy="1276350"/>
            </a:xfrm>
            <a:prstGeom prst="rect">
              <a:avLst/>
            </a:prstGeom>
          </p:spPr>
        </p:pic>
        <p:sp>
          <p:nvSpPr>
            <p:cNvPr id="11" name="오른쪽 화살표 10"/>
            <p:cNvSpPr/>
            <p:nvPr/>
          </p:nvSpPr>
          <p:spPr>
            <a:xfrm>
              <a:off x="2409460" y="4859456"/>
              <a:ext cx="2302915" cy="49530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22349" y="4939580"/>
              <a:ext cx="1477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FRRCVExport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4906" y="3930303"/>
              <a:ext cx="2068728" cy="927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7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ult 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0" end="64834"/>
                </p14:media>
              </p:ext>
            </p:extLst>
          </p:nvPr>
        </p:nvPicPr>
        <p:blipFill rotWithShape="1">
          <a:blip r:embed="rId5"/>
          <a:srcRect r="24849"/>
          <a:stretch>
            <a:fillRect/>
          </a:stretch>
        </p:blipFill>
        <p:spPr>
          <a:xfrm>
            <a:off x="6580329" y="2962050"/>
            <a:ext cx="4886429" cy="3305279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291387" y="1207725"/>
            <a:ext cx="11175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Export target animation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To make the </a:t>
            </a:r>
            <a:r>
              <a:rPr lang="en-US" altLang="ko-KR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facial motions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of target</a:t>
            </a: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Run </a:t>
            </a:r>
            <a:r>
              <a:rPr lang="en-US" altLang="ko-KR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RBF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interpolation</a:t>
            </a:r>
            <a:endParaRPr lang="en-US" altLang="ko-KR" sz="16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" panose="020B0502040204020203" pitchFamily="34" charset="0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Train the model with source ROE and target ROE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  <a:sym typeface="Wingdings" panose="05000000000000000000" pitchFamily="2" charset="2"/>
              </a:rPr>
              <a:t> weight matrix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Interpolate source Animation with weight matrix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  <a:sym typeface="Wingdings" panose="05000000000000000000" pitchFamily="2" charset="2"/>
              </a:rPr>
              <a:t> result matrix for </a:t>
            </a:r>
            <a:r>
              <a:rPr lang="en-US" altLang="ko-KR" sz="1600" dirty="0" smtClean="0">
                <a:solidFill>
                  <a:srgbClr val="64636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  <a:sym typeface="Wingdings" panose="05000000000000000000" pitchFamily="2" charset="2"/>
              </a:rPr>
              <a:t>target animation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49784" y="3593610"/>
            <a:ext cx="5572149" cy="2517470"/>
            <a:chOff x="415429" y="3593610"/>
            <a:chExt cx="5572149" cy="2517470"/>
          </a:xfrm>
        </p:grpSpPr>
        <p:grpSp>
          <p:nvGrpSpPr>
            <p:cNvPr id="4" name="그룹 3"/>
            <p:cNvGrpSpPr/>
            <p:nvPr/>
          </p:nvGrpSpPr>
          <p:grpSpPr>
            <a:xfrm>
              <a:off x="415429" y="3593610"/>
              <a:ext cx="5572149" cy="2517470"/>
              <a:chOff x="580314" y="3955343"/>
              <a:chExt cx="5572149" cy="251747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0913" y="4638675"/>
                <a:ext cx="971550" cy="1257300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1724" y="5196463"/>
                <a:ext cx="981075" cy="127635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14" y="3955343"/>
                <a:ext cx="962025" cy="12192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8937" y="3955343"/>
                <a:ext cx="962025" cy="1114425"/>
              </a:xfrm>
              <a:prstGeom prst="rect">
                <a:avLst/>
              </a:prstGeom>
            </p:spPr>
          </p:pic>
          <p:sp>
            <p:nvSpPr>
              <p:cNvPr id="15" name="오른쪽 화살표 14"/>
              <p:cNvSpPr/>
              <p:nvPr/>
            </p:nvSpPr>
            <p:spPr>
              <a:xfrm>
                <a:off x="2757942" y="4859456"/>
                <a:ext cx="2302915" cy="49530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281093" y="4939580"/>
                <a:ext cx="13469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FRRTraining</a:t>
                </a:r>
                <a:endPara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593057" y="3769313"/>
                  <a:ext cx="2218171" cy="6868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</m: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057" y="3769313"/>
                  <a:ext cx="2218171" cy="6868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8488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sult 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4000"/>
                </p14:media>
              </p:ext>
            </p:extLst>
          </p:nvPr>
        </p:nvPicPr>
        <p:blipFill rotWithShape="1">
          <a:blip r:embed="rId4"/>
          <a:srcRect r="24849"/>
          <a:stretch>
            <a:fillRect/>
          </a:stretch>
        </p:blipFill>
        <p:spPr>
          <a:xfrm>
            <a:off x="6580329" y="2962050"/>
            <a:ext cx="4886429" cy="3305279"/>
          </a:xfrm>
          <a:prstGeom prst="rect">
            <a:avLst/>
          </a:prstGeom>
        </p:spPr>
      </p:pic>
      <p:sp>
        <p:nvSpPr>
          <p:cNvPr id="8" name="Szövegdoboz 8"/>
          <p:cNvSpPr txBox="1"/>
          <p:nvPr/>
        </p:nvSpPr>
        <p:spPr>
          <a:xfrm>
            <a:off x="291388" y="1207725"/>
            <a:ext cx="11175370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Import final result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Make the </a:t>
            </a:r>
            <a:r>
              <a:rPr lang="en-US" altLang="ko-KR" b="1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animation of target character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corresponding the source animation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Get animation data from final result file and set them in each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key frame</a:t>
            </a:r>
            <a:endParaRPr lang="en-US" altLang="ko-KR" dirty="0">
              <a:solidFill>
                <a:srgbClr val="6463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866064" y="3531791"/>
            <a:ext cx="4391734" cy="2399900"/>
            <a:chOff x="866064" y="3531791"/>
            <a:chExt cx="4391734" cy="2399900"/>
          </a:xfrm>
        </p:grpSpPr>
        <p:grpSp>
          <p:nvGrpSpPr>
            <p:cNvPr id="15" name="그룹 14"/>
            <p:cNvGrpSpPr/>
            <p:nvPr/>
          </p:nvGrpSpPr>
          <p:grpSpPr>
            <a:xfrm>
              <a:off x="866064" y="3531791"/>
              <a:ext cx="4391734" cy="2399900"/>
              <a:chOff x="1642095" y="3926006"/>
              <a:chExt cx="4391734" cy="2399900"/>
            </a:xfrm>
          </p:grpSpPr>
          <p:sp>
            <p:nvSpPr>
              <p:cNvPr id="11" name="오른쪽 화살표 10"/>
              <p:cNvSpPr/>
              <p:nvPr/>
            </p:nvSpPr>
            <p:spPr>
              <a:xfrm>
                <a:off x="2757942" y="4859456"/>
                <a:ext cx="2302915" cy="49530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1642095" y="3926006"/>
                <a:ext cx="4391734" cy="2399900"/>
                <a:chOff x="1642095" y="3926006"/>
                <a:chExt cx="4391734" cy="2399900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05154" y="4629150"/>
                  <a:ext cx="828675" cy="1200150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42095" y="3926006"/>
                  <a:ext cx="971550" cy="1238250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2095" y="5068606"/>
                  <a:ext cx="971550" cy="1257300"/>
                </a:xfrm>
                <a:prstGeom prst="rect">
                  <a:avLst/>
                </a:prstGeom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3166824" y="4939580"/>
                  <a:ext cx="148515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err="1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FRRCVImport</a:t>
                  </a:r>
                  <a:endParaRPr lang="ko-KR" altLang="en-US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pic>
          <p:nvPicPr>
            <p:cNvPr id="1026" name="Picture 2" descr="reel ic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6" t="16308" r="13747" b="16919"/>
            <a:stretch/>
          </p:blipFill>
          <p:spPr bwMode="auto">
            <a:xfrm>
              <a:off x="2661039" y="3827271"/>
              <a:ext cx="944658" cy="718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84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Goals</a:t>
            </a: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8"/>
          <p:cNvSpPr txBox="1"/>
          <p:nvPr/>
        </p:nvSpPr>
        <p:spPr>
          <a:xfrm>
            <a:off x="291387" y="1207725"/>
            <a:ext cx="11735513" cy="376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Facial motion retargeting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Retargeting the facial animation of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source character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 to target character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742950" lvl="1" indent="-285750" latinLnBrk="1">
              <a:spcBef>
                <a:spcPts val="1200"/>
              </a:spcBef>
              <a:buFont typeface="Wingdings" pitchFamily="2" charset="2"/>
              <a:buChar char="§"/>
            </a:pPr>
            <a:endParaRPr lang="en-US" altLang="ko-KR" sz="2400" dirty="0" smtClean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Characteristic facial retargeting [Song et al. 2011]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Data-driven method</a:t>
            </a: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Range of expression(ROE) pairs</a:t>
            </a:r>
            <a:endParaRPr lang="en-US" altLang="ko-KR" sz="1600" dirty="0" smtClean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" panose="020B0502040204020203" pitchFamily="34" charset="0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Emotional sequence pairs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Retargeting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b="1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Linear </a:t>
            </a:r>
            <a:r>
              <a:rPr lang="en-US" altLang="ko-KR" b="1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mapping </a:t>
            </a:r>
            <a:r>
              <a:rPr lang="en-US" altLang="ko-KR" b="1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altLang="ko-KR" b="1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" panose="020B0502040204020203" pitchFamily="34" charset="0"/>
              </a:rPr>
              <a:t>RBF</a:t>
            </a: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Non-linear mapping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kCCA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86575" y="3363252"/>
            <a:ext cx="4841244" cy="3227494"/>
            <a:chOff x="5204608" y="2925119"/>
            <a:chExt cx="5595559" cy="3730370"/>
          </a:xfrm>
        </p:grpSpPr>
        <p:grpSp>
          <p:nvGrpSpPr>
            <p:cNvPr id="16" name="그룹 15"/>
            <p:cNvGrpSpPr/>
            <p:nvPr/>
          </p:nvGrpSpPr>
          <p:grpSpPr>
            <a:xfrm>
              <a:off x="5204608" y="2925119"/>
              <a:ext cx="5595559" cy="3730370"/>
              <a:chOff x="3139195" y="3164145"/>
              <a:chExt cx="5245596" cy="349706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9195" y="3164145"/>
                <a:ext cx="5245596" cy="349706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139195" y="3198840"/>
                <a:ext cx="1027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4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Source</a:t>
                </a:r>
                <a:endParaRPr lang="ko-KR" altLang="en-US" sz="2000" dirty="0">
                  <a:solidFill>
                    <a:schemeClr val="accent4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327905" y="3438881"/>
                <a:ext cx="1021448" cy="375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2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Targets</a:t>
                </a:r>
                <a:endParaRPr lang="ko-KR" altLang="en-US" sz="2000" dirty="0">
                  <a:solidFill>
                    <a:schemeClr val="accent2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6912668" y="6448425"/>
                <a:ext cx="1472123" cy="2127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자유형 16"/>
            <p:cNvSpPr/>
            <p:nvPr/>
          </p:nvSpPr>
          <p:spPr>
            <a:xfrm>
              <a:off x="5551648" y="3257941"/>
              <a:ext cx="5063836" cy="3315137"/>
            </a:xfrm>
            <a:custGeom>
              <a:avLst/>
              <a:gdLst>
                <a:gd name="connsiteX0" fmla="*/ 1776804 w 5063836"/>
                <a:gd name="connsiteY0" fmla="*/ 1340561 h 3707022"/>
                <a:gd name="connsiteX1" fmla="*/ 266056 w 5063836"/>
                <a:gd name="connsiteY1" fmla="*/ 1632108 h 3707022"/>
                <a:gd name="connsiteX2" fmla="*/ 252804 w 5063836"/>
                <a:gd name="connsiteY2" fmla="*/ 3142856 h 3707022"/>
                <a:gd name="connsiteX3" fmla="*/ 2810474 w 5063836"/>
                <a:gd name="connsiteY3" fmla="*/ 3699448 h 3707022"/>
                <a:gd name="connsiteX4" fmla="*/ 4745291 w 5063836"/>
                <a:gd name="connsiteY4" fmla="*/ 3354891 h 3707022"/>
                <a:gd name="connsiteX5" fmla="*/ 5023587 w 5063836"/>
                <a:gd name="connsiteY5" fmla="*/ 1923656 h 3707022"/>
                <a:gd name="connsiteX6" fmla="*/ 4334474 w 5063836"/>
                <a:gd name="connsiteY6" fmla="*/ 611691 h 3707022"/>
                <a:gd name="connsiteX7" fmla="*/ 2969500 w 5063836"/>
                <a:gd name="connsiteY7" fmla="*/ 15343 h 3707022"/>
                <a:gd name="connsiteX8" fmla="*/ 1856317 w 5063836"/>
                <a:gd name="connsiteY8" fmla="*/ 253882 h 3707022"/>
                <a:gd name="connsiteX9" fmla="*/ 1935830 w 5063836"/>
                <a:gd name="connsiteY9" fmla="*/ 1075517 h 3707022"/>
                <a:gd name="connsiteX10" fmla="*/ 1776804 w 5063836"/>
                <a:gd name="connsiteY10" fmla="*/ 1340561 h 370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3836" h="3707022">
                  <a:moveTo>
                    <a:pt x="1776804" y="1340561"/>
                  </a:moveTo>
                  <a:cubicBezTo>
                    <a:pt x="1498509" y="1433326"/>
                    <a:pt x="520056" y="1331725"/>
                    <a:pt x="266056" y="1632108"/>
                  </a:cubicBezTo>
                  <a:cubicBezTo>
                    <a:pt x="12056" y="1932491"/>
                    <a:pt x="-171266" y="2798299"/>
                    <a:pt x="252804" y="3142856"/>
                  </a:cubicBezTo>
                  <a:cubicBezTo>
                    <a:pt x="676874" y="3487413"/>
                    <a:pt x="2061726" y="3664109"/>
                    <a:pt x="2810474" y="3699448"/>
                  </a:cubicBezTo>
                  <a:cubicBezTo>
                    <a:pt x="3559222" y="3734787"/>
                    <a:pt x="4376439" y="3650856"/>
                    <a:pt x="4745291" y="3354891"/>
                  </a:cubicBezTo>
                  <a:cubicBezTo>
                    <a:pt x="5114143" y="3058926"/>
                    <a:pt x="5092056" y="2380856"/>
                    <a:pt x="5023587" y="1923656"/>
                  </a:cubicBezTo>
                  <a:cubicBezTo>
                    <a:pt x="4955118" y="1466456"/>
                    <a:pt x="4676822" y="929743"/>
                    <a:pt x="4334474" y="611691"/>
                  </a:cubicBezTo>
                  <a:cubicBezTo>
                    <a:pt x="3992126" y="293639"/>
                    <a:pt x="3382526" y="74978"/>
                    <a:pt x="2969500" y="15343"/>
                  </a:cubicBezTo>
                  <a:cubicBezTo>
                    <a:pt x="2556474" y="-44292"/>
                    <a:pt x="2028595" y="77186"/>
                    <a:pt x="1856317" y="253882"/>
                  </a:cubicBezTo>
                  <a:cubicBezTo>
                    <a:pt x="1684039" y="430578"/>
                    <a:pt x="1955708" y="892195"/>
                    <a:pt x="1935830" y="1075517"/>
                  </a:cubicBezTo>
                  <a:cubicBezTo>
                    <a:pt x="1915952" y="1258839"/>
                    <a:pt x="2055099" y="1247796"/>
                    <a:pt x="1776804" y="1340561"/>
                  </a:cubicBez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65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Methods</a:t>
            </a:r>
            <a:endParaRPr lang="en-US" sz="2800" dirty="0" smtClean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8"/>
          <p:cNvSpPr txBox="1"/>
          <p:nvPr/>
        </p:nvSpPr>
        <p:spPr>
          <a:xfrm>
            <a:off x="291388" y="1207725"/>
            <a:ext cx="587128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Range of expression </a:t>
            </a: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pairs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Source and target facial expressions</a:t>
            </a:r>
            <a:endParaRPr lang="en-US" altLang="ko-KR" sz="1600" dirty="0" smtClean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" panose="020B0502040204020203" pitchFamily="34" charset="0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Manually mapping</a:t>
            </a:r>
            <a:endParaRPr lang="en-US" altLang="ko-KR" dirty="0">
              <a:solidFill>
                <a:srgbClr val="6463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659" y="3086214"/>
            <a:ext cx="3040134" cy="143850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60" y="4887411"/>
            <a:ext cx="3040134" cy="1362324"/>
          </a:xfrm>
          <a:prstGeom prst="rect">
            <a:avLst/>
          </a:prstGeom>
        </p:spPr>
      </p:pic>
      <p:sp>
        <p:nvSpPr>
          <p:cNvPr id="23" name="위쪽/아래쪽 화살표 22"/>
          <p:cNvSpPr/>
          <p:nvPr/>
        </p:nvSpPr>
        <p:spPr>
          <a:xfrm>
            <a:off x="3725376" y="4468311"/>
            <a:ext cx="310016" cy="487168"/>
          </a:xfrm>
          <a:prstGeom prst="up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224950" y="5245407"/>
            <a:ext cx="845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Target</a:t>
            </a:r>
          </a:p>
          <a:p>
            <a:pPr algn="ctr"/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ROE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4950" y="348230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Source</a:t>
            </a:r>
          </a:p>
          <a:p>
            <a:pPr algn="ctr"/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ROE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1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133475" y="2927379"/>
            <a:ext cx="4457700" cy="3513682"/>
          </a:xfrm>
          <a:prstGeom prst="roundRect">
            <a:avLst>
              <a:gd name="adj" fmla="val 8605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Methods</a:t>
            </a:r>
            <a:endParaRPr lang="en-US" sz="2800" dirty="0" smtClean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8"/>
          <p:cNvSpPr txBox="1"/>
          <p:nvPr/>
        </p:nvSpPr>
        <p:spPr>
          <a:xfrm>
            <a:off x="291388" y="1207725"/>
            <a:ext cx="587128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latinLnBrk="1">
              <a:spcBef>
                <a:spcPts val="1200"/>
              </a:spcBef>
              <a:buFont typeface="Wingdings" pitchFamily="2" charset="2"/>
              <a:buChar char="§"/>
            </a:pP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Range of expression </a:t>
            </a:r>
            <a:r>
              <a:rPr lang="en-US" altLang="ko-KR" sz="2400" dirty="0" smtClean="0">
                <a:solidFill>
                  <a:srgbClr val="F05A2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 Semibold" panose="020B0702040204020203" pitchFamily="34" charset="0"/>
              </a:rPr>
              <a:t>pairs</a:t>
            </a:r>
            <a:endParaRPr lang="en-US" altLang="ko-KR" sz="2400" dirty="0">
              <a:solidFill>
                <a:srgbClr val="F05A2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 Semibold" panose="020B0702040204020203" pitchFamily="34" charset="0"/>
            </a:endParaRPr>
          </a:p>
          <a:p>
            <a:pPr marL="742950" lvl="1" indent="-285750" latinLnBrk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Source and target facial expressions</a:t>
            </a:r>
            <a:endParaRPr lang="en-US" altLang="ko-KR" sz="1600" dirty="0" smtClean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" panose="020B0502040204020203" pitchFamily="34" charset="0"/>
            </a:endParaRPr>
          </a:p>
          <a:p>
            <a:pPr marL="1314450" lvl="2" indent="-400050" latinLnBrk="1">
              <a:spcBef>
                <a:spcPct val="20000"/>
              </a:spcBef>
              <a:buFont typeface="Myriad Web Pro" pitchFamily="34" charset="0"/>
              <a:buChar char="−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Segoe UI" panose="020B0502040204020203" pitchFamily="34" charset="0"/>
              </a:rPr>
              <a:t>Manually mapping</a:t>
            </a:r>
            <a:endParaRPr lang="en-US" altLang="ko-KR" dirty="0">
              <a:solidFill>
                <a:srgbClr val="64636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659" y="3086214"/>
            <a:ext cx="3040134" cy="14385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60" y="4887411"/>
            <a:ext cx="3040134" cy="13623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4950" y="5245407"/>
            <a:ext cx="845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Target</a:t>
            </a:r>
          </a:p>
          <a:p>
            <a:pPr algn="ctr"/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ROE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4950" y="3482300"/>
            <a:ext cx="89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Source</a:t>
            </a:r>
          </a:p>
          <a:p>
            <a:pPr algn="ctr"/>
            <a:r>
              <a:rPr lang="en-US" altLang="ko-KR" b="1" dirty="0" smtClean="0">
                <a:solidFill>
                  <a:schemeClr val="accent4">
                    <a:lumMod val="75000"/>
                  </a:schemeClr>
                </a:solidFill>
              </a:rPr>
              <a:t>ROE</a:t>
            </a:r>
            <a:endParaRPr lang="ko-KR" alt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14829" y="1841419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Source</a:t>
            </a:r>
          </a:p>
          <a:p>
            <a:pPr algn="ctr"/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Animation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14829" y="4684220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Target</a:t>
            </a:r>
          </a:p>
          <a:p>
            <a:pPr algn="ctr"/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Animation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위쪽/아래쪽 화살표 12"/>
          <p:cNvSpPr/>
          <p:nvPr/>
        </p:nvSpPr>
        <p:spPr>
          <a:xfrm>
            <a:off x="3725376" y="4468311"/>
            <a:ext cx="310016" cy="487168"/>
          </a:xfrm>
          <a:prstGeom prst="up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98" y="3839952"/>
            <a:ext cx="3097142" cy="20647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698" y="1132205"/>
            <a:ext cx="3097142" cy="206476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572537" y="4578761"/>
            <a:ext cx="2447645" cy="428625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5400000">
            <a:off x="8389374" y="3564930"/>
            <a:ext cx="765790" cy="4191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90659" y="962671"/>
            <a:ext cx="4641170" cy="2428912"/>
          </a:xfrm>
          <a:prstGeom prst="roundRect">
            <a:avLst>
              <a:gd name="adj" fmla="val 8605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4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Methods</a:t>
            </a:r>
            <a:endParaRPr lang="en-US" sz="2800" dirty="0" smtClean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아래쪽 화살표 7"/>
          <p:cNvSpPr/>
          <p:nvPr/>
        </p:nvSpPr>
        <p:spPr>
          <a:xfrm>
            <a:off x="5600700" y="3609975"/>
            <a:ext cx="581025" cy="1361950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348162" y="5181600"/>
            <a:ext cx="3086100" cy="108585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RBF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(Radial Basis Function)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64228" y="1504950"/>
            <a:ext cx="3864947" cy="3086100"/>
            <a:chOff x="964228" y="1504950"/>
            <a:chExt cx="3864947" cy="30861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964228" y="1504950"/>
              <a:ext cx="3864947" cy="3086100"/>
            </a:xfrm>
            <a:prstGeom prst="roundRect">
              <a:avLst>
                <a:gd name="adj" fmla="val 8334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양쪽 모서리가 둥근 사각형 13"/>
            <p:cNvSpPr/>
            <p:nvPr/>
          </p:nvSpPr>
          <p:spPr>
            <a:xfrm>
              <a:off x="964228" y="1504950"/>
              <a:ext cx="3864947" cy="156210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174528" y="1504950"/>
            <a:ext cx="3864947" cy="3086100"/>
            <a:chOff x="7174528" y="1504950"/>
            <a:chExt cx="3864947" cy="308610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7174528" y="1504950"/>
              <a:ext cx="3864947" cy="3086100"/>
            </a:xfrm>
            <a:prstGeom prst="roundRect">
              <a:avLst>
                <a:gd name="adj" fmla="val 8334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양쪽 모서리가 둥근 사각형 15"/>
            <p:cNvSpPr/>
            <p:nvPr/>
          </p:nvSpPr>
          <p:spPr>
            <a:xfrm>
              <a:off x="7174528" y="1504950"/>
              <a:ext cx="3864947" cy="1562100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오른쪽 화살표 18"/>
          <p:cNvSpPr/>
          <p:nvPr/>
        </p:nvSpPr>
        <p:spPr>
          <a:xfrm>
            <a:off x="5050995" y="2752725"/>
            <a:ext cx="1927355" cy="742950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Retargeting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225762" y="3140840"/>
                <a:ext cx="3341877" cy="10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sub>
                                  <m:sup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𝑛𝑠</m:t>
                                    </m:r>
                                  </m:sub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62" y="3140840"/>
                <a:ext cx="3341877" cy="10831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316799" y="3151222"/>
                <a:ext cx="3580404" cy="10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</m: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  <m:sup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𝑐𝑣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𝑛𝑡</m:t>
                                    </m:r>
                                  </m:sub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799" y="3151222"/>
                <a:ext cx="3580404" cy="1083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214718" y="4263834"/>
            <a:ext cx="140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Blend weights</a:t>
            </a:r>
            <a:endParaRPr lang="ko-KR" altLang="en-US" sz="14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5047" y="4263834"/>
            <a:ext cx="15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 vectors</a:t>
            </a:r>
            <a:endParaRPr lang="ko-KR" altLang="en-US" sz="14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32" y="1559248"/>
            <a:ext cx="3057534" cy="14472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29638" y="2761682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ROE</a:t>
            </a:r>
            <a:endParaRPr lang="ko-KR" altLang="en-US" sz="14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86" y="1609166"/>
            <a:ext cx="3034398" cy="13536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877579" y="2761682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ROE</a:t>
            </a:r>
            <a:endParaRPr lang="ko-KR" altLang="en-US" sz="1400" b="1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3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  <a:endParaRPr lang="en-US" sz="2800" dirty="0" smtClean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그룹 131"/>
          <p:cNvGrpSpPr/>
          <p:nvPr/>
        </p:nvGrpSpPr>
        <p:grpSpPr>
          <a:xfrm>
            <a:off x="964228" y="1125056"/>
            <a:ext cx="10288150" cy="5247170"/>
            <a:chOff x="964228" y="1125056"/>
            <a:chExt cx="10288150" cy="5247170"/>
          </a:xfrm>
        </p:grpSpPr>
        <p:sp>
          <p:nvSpPr>
            <p:cNvPr id="75" name="직사각형 74"/>
            <p:cNvSpPr/>
            <p:nvPr/>
          </p:nvSpPr>
          <p:spPr>
            <a:xfrm>
              <a:off x="1001195" y="4330840"/>
              <a:ext cx="4444381" cy="2041386"/>
            </a:xfrm>
            <a:prstGeom prst="rect">
              <a:avLst/>
            </a:prstGeom>
            <a:ln w="571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001196" y="1380753"/>
              <a:ext cx="4444380" cy="2453751"/>
            </a:xfrm>
            <a:prstGeom prst="rect">
              <a:avLst/>
            </a:prstGeom>
            <a:ln w="571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104803" y="1409167"/>
              <a:ext cx="4246219" cy="1339880"/>
              <a:chOff x="1067835" y="3884740"/>
              <a:chExt cx="4246219" cy="133988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1067835" y="4209372"/>
                <a:ext cx="4246219" cy="1015248"/>
                <a:chOff x="1067835" y="4216775"/>
                <a:chExt cx="4246219" cy="1015248"/>
              </a:xfrm>
            </p:grpSpPr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/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35" y="4216775"/>
                  <a:ext cx="726236" cy="1015248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65586" y="4250122"/>
                  <a:ext cx="748468" cy="948552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981743" y="3884740"/>
                    <a:ext cx="2119555" cy="686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𝑛𝑝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𝑛𝑝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𝑛𝑠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𝑛𝑠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𝑛𝑝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1743" y="3884740"/>
                    <a:ext cx="2119555" cy="68685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21158" y="1969314"/>
              <a:ext cx="971550" cy="12573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47423" y="1695509"/>
                  <a:ext cx="2218171" cy="6868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</m:mr>
                            </m: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sub>
                                    <m:sup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𝑐𝑣</m:t>
                                      </m:r>
                                    </m:e>
                                    <m:sub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𝑛𝑡</m:t>
                                      </m:r>
                                    </m:sub>
                                    <m:sup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𝑛𝑝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423" y="1695509"/>
                  <a:ext cx="2218171" cy="686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85029" y="4138280"/>
              <a:ext cx="828675" cy="1200150"/>
            </a:xfrm>
            <a:prstGeom prst="rect">
              <a:avLst/>
            </a:prstGeom>
          </p:spPr>
        </p:pic>
        <p:grpSp>
          <p:nvGrpSpPr>
            <p:cNvPr id="73" name="그룹 72"/>
            <p:cNvGrpSpPr/>
            <p:nvPr/>
          </p:nvGrpSpPr>
          <p:grpSpPr>
            <a:xfrm>
              <a:off x="1100035" y="2542828"/>
              <a:ext cx="4250988" cy="1265325"/>
              <a:chOff x="769384" y="2826954"/>
              <a:chExt cx="4250988" cy="1265325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769384" y="3216289"/>
                <a:ext cx="4250988" cy="875990"/>
                <a:chOff x="1053108" y="4238779"/>
                <a:chExt cx="4250988" cy="875990"/>
              </a:xfrm>
            </p:grpSpPr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47900" y="4238779"/>
                  <a:ext cx="756196" cy="875990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b="12207"/>
                <a:stretch/>
              </p:blipFill>
              <p:spPr>
                <a:xfrm>
                  <a:off x="1053108" y="4240933"/>
                  <a:ext cx="726248" cy="854504"/>
                </a:xfrm>
                <a:prstGeom prst="rect">
                  <a:avLst/>
                </a:prstGeom>
              </p:spPr>
            </p:pic>
          </p:grpSp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3982" y="2826954"/>
                <a:ext cx="1764868" cy="835406"/>
              </a:xfrm>
              <a:prstGeom prst="rect">
                <a:avLst/>
              </a:prstGeom>
            </p:spPr>
          </p:pic>
        </p:grpSp>
        <p:grpSp>
          <p:nvGrpSpPr>
            <p:cNvPr id="77" name="그룹 76"/>
            <p:cNvGrpSpPr/>
            <p:nvPr/>
          </p:nvGrpSpPr>
          <p:grpSpPr>
            <a:xfrm>
              <a:off x="1056393" y="4421862"/>
              <a:ext cx="4294629" cy="1858448"/>
              <a:chOff x="725742" y="4599502"/>
              <a:chExt cx="4294629" cy="1858448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725742" y="4599502"/>
                <a:ext cx="4294629" cy="1858448"/>
                <a:chOff x="1470243" y="4117660"/>
                <a:chExt cx="4294629" cy="1858448"/>
              </a:xfrm>
            </p:grpSpPr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2026" y="4117660"/>
                  <a:ext cx="669966" cy="996974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14"/>
                <a:srcRect b="9540"/>
                <a:stretch/>
              </p:blipFill>
              <p:spPr>
                <a:xfrm>
                  <a:off x="1470243" y="5038173"/>
                  <a:ext cx="813532" cy="937935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18488" y="4650171"/>
                  <a:ext cx="746384" cy="971020"/>
                </a:xfrm>
                <a:prstGeom prst="rect">
                  <a:avLst/>
                </a:prstGeom>
              </p:spPr>
            </p:pic>
          </p:grpSp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5077" y="4772271"/>
                <a:ext cx="1703142" cy="759784"/>
              </a:xfrm>
              <a:prstGeom prst="rect">
                <a:avLst/>
              </a:prstGeom>
            </p:spPr>
          </p:pic>
        </p:grpSp>
        <p:cxnSp>
          <p:nvCxnSpPr>
            <p:cNvPr id="80" name="꺾인 연결선 79"/>
            <p:cNvCxnSpPr>
              <a:endCxn id="67" idx="2"/>
            </p:cNvCxnSpPr>
            <p:nvPr/>
          </p:nvCxnSpPr>
          <p:spPr>
            <a:xfrm flipV="1">
              <a:off x="1869925" y="5338430"/>
              <a:ext cx="8229442" cy="690962"/>
            </a:xfrm>
            <a:prstGeom prst="bentConnector2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31" idx="3"/>
              <a:endCxn id="56" idx="1"/>
            </p:cNvCxnSpPr>
            <p:nvPr/>
          </p:nvCxnSpPr>
          <p:spPr>
            <a:xfrm>
              <a:off x="5351022" y="2241422"/>
              <a:ext cx="4270136" cy="356542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꺾인 연결선 85"/>
            <p:cNvCxnSpPr>
              <a:stCxn id="34" idx="3"/>
              <a:endCxn id="56" idx="1"/>
            </p:cNvCxnSpPr>
            <p:nvPr/>
          </p:nvCxnSpPr>
          <p:spPr>
            <a:xfrm flipV="1">
              <a:off x="5351023" y="2597964"/>
              <a:ext cx="4270135" cy="772194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꺾인 연결선 87"/>
            <p:cNvCxnSpPr>
              <a:stCxn id="42" idx="3"/>
              <a:endCxn id="56" idx="1"/>
            </p:cNvCxnSpPr>
            <p:nvPr/>
          </p:nvCxnSpPr>
          <p:spPr>
            <a:xfrm flipV="1">
              <a:off x="5351022" y="2597964"/>
              <a:ext cx="4270136" cy="2841919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2" descr="reel icon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6" t="16308" r="13747" b="16919"/>
            <a:stretch/>
          </p:blipFill>
          <p:spPr bwMode="auto">
            <a:xfrm>
              <a:off x="10307720" y="3793838"/>
              <a:ext cx="944658" cy="718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5" name="직선 화살표 연결선 94"/>
            <p:cNvCxnSpPr>
              <a:stCxn id="56" idx="2"/>
              <a:endCxn id="67" idx="0"/>
            </p:cNvCxnSpPr>
            <p:nvPr/>
          </p:nvCxnSpPr>
          <p:spPr>
            <a:xfrm flipH="1">
              <a:off x="10099367" y="3226614"/>
              <a:ext cx="7566" cy="911666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29" idx="3"/>
              <a:endCxn id="31" idx="1"/>
            </p:cNvCxnSpPr>
            <p:nvPr/>
          </p:nvCxnSpPr>
          <p:spPr>
            <a:xfrm flipV="1">
              <a:off x="1831039" y="2241422"/>
              <a:ext cx="2771515" cy="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35" idx="3"/>
              <a:endCxn id="34" idx="1"/>
            </p:cNvCxnSpPr>
            <p:nvPr/>
          </p:nvCxnSpPr>
          <p:spPr>
            <a:xfrm>
              <a:off x="1826283" y="3361569"/>
              <a:ext cx="2768544" cy="8589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101"/>
            <p:cNvCxnSpPr>
              <a:stCxn id="40" idx="3"/>
              <a:endCxn id="42" idx="1"/>
            </p:cNvCxnSpPr>
            <p:nvPr/>
          </p:nvCxnSpPr>
          <p:spPr>
            <a:xfrm>
              <a:off x="1798142" y="4920349"/>
              <a:ext cx="2806496" cy="519534"/>
            </a:xfrm>
            <a:prstGeom prst="bentConnector3">
              <a:avLst>
                <a:gd name="adj1" fmla="val 19455"/>
              </a:avLst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꺾인 연결선 103"/>
            <p:cNvCxnSpPr>
              <a:stCxn id="41" idx="3"/>
              <a:endCxn id="42" idx="1"/>
            </p:cNvCxnSpPr>
            <p:nvPr/>
          </p:nvCxnSpPr>
          <p:spPr>
            <a:xfrm flipV="1">
              <a:off x="1869925" y="5439883"/>
              <a:ext cx="2734713" cy="371460"/>
            </a:xfrm>
            <a:prstGeom prst="bentConnector3">
              <a:avLst>
                <a:gd name="adj1" fmla="val 17608"/>
              </a:avLst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양쪽 모서리가 둥근 사각형 126"/>
            <p:cNvSpPr/>
            <p:nvPr/>
          </p:nvSpPr>
          <p:spPr>
            <a:xfrm>
              <a:off x="964228" y="1125056"/>
              <a:ext cx="1698143" cy="283293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FRRBlendExport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8" name="양쪽 모서리가 둥근 사각형 127"/>
            <p:cNvSpPr/>
            <p:nvPr/>
          </p:nvSpPr>
          <p:spPr>
            <a:xfrm>
              <a:off x="972621" y="4069393"/>
              <a:ext cx="1689750" cy="283293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FRRCVExport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모서리가 둥근 직사각형 129"/>
            <p:cNvSpPr/>
            <p:nvPr/>
          </p:nvSpPr>
          <p:spPr>
            <a:xfrm>
              <a:off x="7664139" y="2778873"/>
              <a:ext cx="1627632" cy="28143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FRRTraining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7664139" y="5655483"/>
              <a:ext cx="1627632" cy="28143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FRRCVImport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4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4228" y="1125056"/>
            <a:ext cx="10269829" cy="5262258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  <a:endParaRPr lang="en-US" sz="2800" dirty="0" smtClean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그룹 131"/>
          <p:cNvGrpSpPr/>
          <p:nvPr/>
        </p:nvGrpSpPr>
        <p:grpSpPr>
          <a:xfrm>
            <a:off x="964228" y="1125056"/>
            <a:ext cx="4481348" cy="2709448"/>
            <a:chOff x="964228" y="1125056"/>
            <a:chExt cx="4481348" cy="2709448"/>
          </a:xfrm>
        </p:grpSpPr>
        <p:sp>
          <p:nvSpPr>
            <p:cNvPr id="71" name="직사각형 70"/>
            <p:cNvSpPr/>
            <p:nvPr/>
          </p:nvSpPr>
          <p:spPr>
            <a:xfrm>
              <a:off x="1001196" y="1380753"/>
              <a:ext cx="4444380" cy="2453751"/>
            </a:xfrm>
            <a:prstGeom prst="rect">
              <a:avLst/>
            </a:prstGeom>
            <a:ln w="571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104803" y="1409167"/>
              <a:ext cx="4246219" cy="1339880"/>
              <a:chOff x="1067835" y="3884740"/>
              <a:chExt cx="4246219" cy="1339880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1067835" y="4209372"/>
                <a:ext cx="4246219" cy="1015248"/>
                <a:chOff x="1067835" y="4216775"/>
                <a:chExt cx="4246219" cy="1015248"/>
              </a:xfrm>
            </p:grpSpPr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/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835" y="4216775"/>
                  <a:ext cx="726236" cy="1015248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65586" y="4250122"/>
                  <a:ext cx="748468" cy="948552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981743" y="3884740"/>
                    <a:ext cx="2119555" cy="686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𝑛𝑝</m:t>
                                        </m:r>
                                      </m:sup>
                                    </m:sSubSup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𝑛𝑝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𝑛𝑠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𝑛𝑠</m:t>
                                        </m:r>
                                      </m:sub>
                                      <m:sup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𝑛𝑝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1743" y="3884740"/>
                    <a:ext cx="2119555" cy="6868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그룹 72"/>
            <p:cNvGrpSpPr/>
            <p:nvPr/>
          </p:nvGrpSpPr>
          <p:grpSpPr>
            <a:xfrm>
              <a:off x="1100035" y="2542828"/>
              <a:ext cx="2929466" cy="1245993"/>
              <a:chOff x="769384" y="2826954"/>
              <a:chExt cx="2929466" cy="1245993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8"/>
              <a:srcRect b="12207"/>
              <a:stretch/>
            </p:blipFill>
            <p:spPr>
              <a:xfrm>
                <a:off x="769384" y="3218443"/>
                <a:ext cx="726248" cy="854504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3982" y="2826954"/>
                <a:ext cx="1764868" cy="835406"/>
              </a:xfrm>
              <a:prstGeom prst="rect">
                <a:avLst/>
              </a:prstGeom>
            </p:spPr>
          </p:pic>
        </p:grpSp>
        <p:cxnSp>
          <p:nvCxnSpPr>
            <p:cNvPr id="97" name="직선 화살표 연결선 96"/>
            <p:cNvCxnSpPr>
              <a:stCxn id="29" idx="3"/>
              <a:endCxn id="31" idx="1"/>
            </p:cNvCxnSpPr>
            <p:nvPr/>
          </p:nvCxnSpPr>
          <p:spPr>
            <a:xfrm flipV="1">
              <a:off x="1831039" y="2241422"/>
              <a:ext cx="2771515" cy="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35" idx="3"/>
              <a:endCxn id="34" idx="1"/>
            </p:cNvCxnSpPr>
            <p:nvPr/>
          </p:nvCxnSpPr>
          <p:spPr>
            <a:xfrm>
              <a:off x="1826283" y="3361569"/>
              <a:ext cx="2768544" cy="8589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양쪽 모서리가 둥근 사각형 126"/>
            <p:cNvSpPr/>
            <p:nvPr/>
          </p:nvSpPr>
          <p:spPr>
            <a:xfrm>
              <a:off x="964228" y="1125056"/>
              <a:ext cx="1698143" cy="283293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FRRBlendExport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827" y="2932163"/>
            <a:ext cx="756196" cy="8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64228" y="1125056"/>
            <a:ext cx="10269829" cy="5262258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zövegdoboz 1"/>
          <p:cNvSpPr txBox="1"/>
          <p:nvPr/>
        </p:nvSpPr>
        <p:spPr>
          <a:xfrm>
            <a:off x="288925" y="445478"/>
            <a:ext cx="429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Implement</a:t>
            </a:r>
            <a:endParaRPr lang="en-US" sz="2800" dirty="0" smtClean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Egyenes összekötő 4"/>
          <p:cNvCxnSpPr/>
          <p:nvPr/>
        </p:nvCxnSpPr>
        <p:spPr>
          <a:xfrm flipH="1">
            <a:off x="379243" y="962671"/>
            <a:ext cx="2936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/>
          <p:cNvCxnSpPr/>
          <p:nvPr/>
        </p:nvCxnSpPr>
        <p:spPr>
          <a:xfrm flipH="1">
            <a:off x="670545" y="962671"/>
            <a:ext cx="29368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01195" y="4330840"/>
            <a:ext cx="4444381" cy="2041386"/>
          </a:xfrm>
          <a:prstGeom prst="rect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176" y="4421862"/>
            <a:ext cx="669966" cy="99697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b="9540"/>
          <a:stretch/>
        </p:blipFill>
        <p:spPr>
          <a:xfrm>
            <a:off x="1056393" y="5342375"/>
            <a:ext cx="813532" cy="93793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638" y="4954373"/>
            <a:ext cx="746384" cy="9710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28" y="4594631"/>
            <a:ext cx="1703142" cy="759784"/>
          </a:xfrm>
          <a:prstGeom prst="rect">
            <a:avLst/>
          </a:prstGeom>
        </p:spPr>
      </p:pic>
      <p:cxnSp>
        <p:nvCxnSpPr>
          <p:cNvPr id="30" name="꺾인 연결선 29"/>
          <p:cNvCxnSpPr>
            <a:stCxn id="21" idx="3"/>
            <a:endCxn id="23" idx="1"/>
          </p:cNvCxnSpPr>
          <p:nvPr/>
        </p:nvCxnSpPr>
        <p:spPr>
          <a:xfrm>
            <a:off x="1798142" y="4920349"/>
            <a:ext cx="2806496" cy="519534"/>
          </a:xfrm>
          <a:prstGeom prst="bentConnector3">
            <a:avLst>
              <a:gd name="adj1" fmla="val 19455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양쪽 모서리가 둥근 사각형 31"/>
          <p:cNvSpPr/>
          <p:nvPr/>
        </p:nvSpPr>
        <p:spPr>
          <a:xfrm>
            <a:off x="972621" y="4069393"/>
            <a:ext cx="1689750" cy="283293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FRRCVExport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 flipV="1">
            <a:off x="1869925" y="5439883"/>
            <a:ext cx="2734713" cy="371460"/>
          </a:xfrm>
          <a:prstGeom prst="bentConnector3">
            <a:avLst>
              <a:gd name="adj1" fmla="val 17608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33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Vörös–naranc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1. egyéni sém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. egyéni sém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. egyéni séma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957</Words>
  <Application>Microsoft Office PowerPoint</Application>
  <PresentationFormat>와이드스크린</PresentationFormat>
  <Paragraphs>189</Paragraphs>
  <Slides>22</Slides>
  <Notes>19</Notes>
  <HiddenSlides>0</HiddenSlides>
  <MMClips>14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Myriad Web Pro</vt:lpstr>
      <vt:lpstr>Source Sans Pro Semibold</vt:lpstr>
      <vt:lpstr>나눔스퀘어 Bold</vt:lpstr>
      <vt:lpstr>나눔스퀘어 ExtraBold</vt:lpstr>
      <vt:lpstr>Arial</vt:lpstr>
      <vt:lpstr>Cambria Math</vt:lpstr>
      <vt:lpstr>Roboto</vt:lpstr>
      <vt:lpstr>Segoe UI</vt:lpstr>
      <vt:lpstr>Segoe UI Semibold</vt:lpstr>
      <vt:lpstr>Wingdings</vt:lpstr>
      <vt:lpstr>Office-téma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Levi</dc:creator>
  <cp:lastModifiedBy>CL</cp:lastModifiedBy>
  <cp:revision>244</cp:revision>
  <dcterms:created xsi:type="dcterms:W3CDTF">2015-04-03T16:32:08Z</dcterms:created>
  <dcterms:modified xsi:type="dcterms:W3CDTF">2018-12-10T03:52:57Z</dcterms:modified>
</cp:coreProperties>
</file>